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75" r:id="rId2"/>
    <p:sldId id="259" r:id="rId3"/>
    <p:sldId id="256" r:id="rId4"/>
    <p:sldId id="277" r:id="rId5"/>
    <p:sldId id="278" r:id="rId6"/>
    <p:sldId id="279" r:id="rId7"/>
    <p:sldId id="258" r:id="rId8"/>
    <p:sldId id="294" r:id="rId9"/>
    <p:sldId id="295" r:id="rId10"/>
    <p:sldId id="304" r:id="rId11"/>
    <p:sldId id="400" r:id="rId12"/>
    <p:sldId id="305" r:id="rId13"/>
    <p:sldId id="308" r:id="rId14"/>
    <p:sldId id="309" r:id="rId15"/>
    <p:sldId id="310" r:id="rId16"/>
    <p:sldId id="311" r:id="rId17"/>
    <p:sldId id="319" r:id="rId18"/>
    <p:sldId id="401" r:id="rId19"/>
    <p:sldId id="320" r:id="rId20"/>
    <p:sldId id="321" r:id="rId21"/>
    <p:sldId id="322" r:id="rId22"/>
    <p:sldId id="323" r:id="rId23"/>
    <p:sldId id="327" r:id="rId24"/>
    <p:sldId id="411" r:id="rId25"/>
    <p:sldId id="313" r:id="rId26"/>
    <p:sldId id="314" r:id="rId27"/>
    <p:sldId id="315" r:id="rId28"/>
    <p:sldId id="316" r:id="rId29"/>
    <p:sldId id="330" r:id="rId30"/>
    <p:sldId id="331" r:id="rId31"/>
    <p:sldId id="332" r:id="rId32"/>
    <p:sldId id="333" r:id="rId33"/>
    <p:sldId id="334" r:id="rId34"/>
    <p:sldId id="335" r:id="rId35"/>
    <p:sldId id="336" r:id="rId36"/>
    <p:sldId id="344" r:id="rId37"/>
    <p:sldId id="403" r:id="rId38"/>
    <p:sldId id="404" r:id="rId39"/>
    <p:sldId id="348" r:id="rId40"/>
    <p:sldId id="349" r:id="rId41"/>
    <p:sldId id="350" r:id="rId42"/>
    <p:sldId id="352" r:id="rId43"/>
    <p:sldId id="405" r:id="rId44"/>
    <p:sldId id="412" r:id="rId45"/>
    <p:sldId id="355" r:id="rId46"/>
    <p:sldId id="356" r:id="rId47"/>
    <p:sldId id="357" r:id="rId48"/>
    <p:sldId id="413" r:id="rId49"/>
    <p:sldId id="361" r:id="rId50"/>
    <p:sldId id="362" r:id="rId51"/>
    <p:sldId id="363" r:id="rId52"/>
    <p:sldId id="364" r:id="rId53"/>
    <p:sldId id="365" r:id="rId54"/>
    <p:sldId id="366" r:id="rId55"/>
    <p:sldId id="367" r:id="rId56"/>
    <p:sldId id="368" r:id="rId57"/>
    <p:sldId id="369" r:id="rId58"/>
    <p:sldId id="370" r:id="rId59"/>
    <p:sldId id="371" r:id="rId60"/>
    <p:sldId id="407" r:id="rId61"/>
    <p:sldId id="379" r:id="rId62"/>
    <p:sldId id="380" r:id="rId63"/>
    <p:sldId id="381" r:id="rId64"/>
    <p:sldId id="383" r:id="rId65"/>
    <p:sldId id="384" r:id="rId66"/>
    <p:sldId id="385" r:id="rId67"/>
    <p:sldId id="408" r:id="rId68"/>
    <p:sldId id="414" r:id="rId69"/>
    <p:sldId id="390" r:id="rId70"/>
    <p:sldId id="391" r:id="rId71"/>
    <p:sldId id="392" r:id="rId72"/>
    <p:sldId id="415" r:id="rId73"/>
    <p:sldId id="416" r:id="rId74"/>
    <p:sldId id="396" r:id="rId75"/>
    <p:sldId id="397" r:id="rId76"/>
    <p:sldId id="398" r:id="rId77"/>
    <p:sldId id="399" r:id="rId78"/>
    <p:sldId id="262" r:id="rId7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62">
          <p15:clr>
            <a:srgbClr val="A4A3A4"/>
          </p15:clr>
        </p15:guide>
        <p15:guide id="2" pos="482">
          <p15:clr>
            <a:srgbClr val="A4A3A4"/>
          </p15:clr>
        </p15:guide>
        <p15:guide id="3" pos="685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3A29D"/>
    <a:srgbClr val="5B7A79"/>
    <a:srgbClr val="22B2B0"/>
    <a:srgbClr val="FFFFFF"/>
    <a:srgbClr val="A2B9B5"/>
    <a:srgbClr val="FFCB3F"/>
    <a:srgbClr val="FFC71D"/>
    <a:srgbClr val="F76851"/>
    <a:srgbClr val="E4EBEA"/>
    <a:srgbClr val="F657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浅色样式 1 - 强调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202B0CA-FC54-4496-8BCA-5EF66A818D29}" styleName="深色样式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D7AC3CCA-C797-4891-BE02-D94E43425B78}" styleName="中度样式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03447BB-5D67-496B-8E87-E561075AD55C}" styleName="深色样式 1 - 强调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458" autoAdjust="0"/>
    <p:restoredTop sz="94660"/>
  </p:normalViewPr>
  <p:slideViewPr>
    <p:cSldViewPr showGuides="1">
      <p:cViewPr>
        <p:scale>
          <a:sx n="66" d="100"/>
          <a:sy n="66" d="100"/>
        </p:scale>
        <p:origin x="150" y="294"/>
      </p:cViewPr>
      <p:guideLst>
        <p:guide orient="horz" pos="1562"/>
        <p:guide pos="482"/>
        <p:guide pos="6852"/>
      </p:guideLst>
    </p:cSldViewPr>
  </p:slideViewPr>
  <p:notesTextViewPr>
    <p:cViewPr>
      <p:scale>
        <a:sx n="1" d="1"/>
        <a:sy n="1" d="1"/>
      </p:scale>
      <p:origin x="0" y="0"/>
    </p:cViewPr>
  </p:notesTextViewPr>
  <p:gridSpacing cx="72000" cy="720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2022-04-14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2022-04-14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2022-04-14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2022-04-14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2022-04-14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2022-04-14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997B5FA-0921-464F-AAE1-844C04324D75}" type="datetimeFigureOut">
              <a:rPr lang="zh-CN" altLang="en-US" smtClean="0"/>
              <a:t>2022-04-14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997B5FA-0921-464F-AAE1-844C04324D75}" type="datetimeFigureOut">
              <a:rPr lang="zh-CN" altLang="en-US" smtClean="0"/>
              <a:t>2022-04-14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2022-04-14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
        <p:nvSpPr>
          <p:cNvPr id="5" name="圆角矩形 4"/>
          <p:cNvSpPr/>
          <p:nvPr userDrawn="1"/>
        </p:nvSpPr>
        <p:spPr>
          <a:xfrm>
            <a:off x="-39408100" y="-20259040"/>
            <a:ext cx="3239770" cy="23037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userDrawn="1"/>
        </p:nvSpPr>
        <p:spPr>
          <a:xfrm>
            <a:off x="45364400" y="20126960"/>
            <a:ext cx="3239770" cy="23037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2022-04-14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2022-04-14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2022-04-14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1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1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17.xml.rels><?xml version="1.0" encoding="UTF-8" standalone="yes"?>
<Relationships xmlns="http://schemas.openxmlformats.org/package/2006/relationships"><Relationship Id="rId8" Type="http://schemas.openxmlformats.org/officeDocument/2006/relationships/image" Target="../media/image16.emf"/><Relationship Id="rId3" Type="http://schemas.openxmlformats.org/officeDocument/2006/relationships/image" Target="../media/image11.png"/><Relationship Id="rId7" Type="http://schemas.openxmlformats.org/officeDocument/2006/relationships/image" Target="../media/image15.emf"/><Relationship Id="rId2" Type="http://schemas.openxmlformats.org/officeDocument/2006/relationships/slideLayout" Target="../slideLayouts/slideLayout7.xml"/><Relationship Id="rId1" Type="http://schemas.openxmlformats.org/officeDocument/2006/relationships/tags" Target="../tags/tag5.xml"/><Relationship Id="rId6" Type="http://schemas.openxmlformats.org/officeDocument/2006/relationships/image" Target="../media/image14.emf"/><Relationship Id="rId5" Type="http://schemas.openxmlformats.org/officeDocument/2006/relationships/image" Target="../media/image13.emf"/><Relationship Id="rId10" Type="http://schemas.openxmlformats.org/officeDocument/2006/relationships/image" Target="../media/image18.emf"/><Relationship Id="rId4" Type="http://schemas.openxmlformats.org/officeDocument/2006/relationships/image" Target="../media/image12.emf"/><Relationship Id="rId9" Type="http://schemas.openxmlformats.org/officeDocument/2006/relationships/image" Target="../media/image17.emf"/></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7.xml"/><Relationship Id="rId1" Type="http://schemas.openxmlformats.org/officeDocument/2006/relationships/tags" Target="../tags/tag7.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7.xml"/><Relationship Id="rId1" Type="http://schemas.openxmlformats.org/officeDocument/2006/relationships/tags" Target="../tags/tag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7.xml"/><Relationship Id="rId4" Type="http://schemas.openxmlformats.org/officeDocument/2006/relationships/image" Target="../media/image21.emf"/></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0.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1.xml"/></Relationships>
</file>

<file path=ppt/slides/_rels/slide38.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7.xml"/><Relationship Id="rId6" Type="http://schemas.openxmlformats.org/officeDocument/2006/relationships/image" Target="../media/image31.emf"/><Relationship Id="rId5" Type="http://schemas.openxmlformats.org/officeDocument/2006/relationships/image" Target="../media/image30.emf"/><Relationship Id="rId4" Type="http://schemas.openxmlformats.org/officeDocument/2006/relationships/image" Target="../media/image29.emf"/></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7.xml"/><Relationship Id="rId1" Type="http://schemas.openxmlformats.org/officeDocument/2006/relationships/tags" Target="../tags/tag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7.xml"/><Relationship Id="rId1" Type="http://schemas.openxmlformats.org/officeDocument/2006/relationships/tags" Target="../tags/tag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5.xml"/></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emf"/><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8" Type="http://schemas.openxmlformats.org/officeDocument/2006/relationships/image" Target="../media/image44.emf"/><Relationship Id="rId3" Type="http://schemas.openxmlformats.org/officeDocument/2006/relationships/image" Target="../media/image39.emf"/><Relationship Id="rId7" Type="http://schemas.openxmlformats.org/officeDocument/2006/relationships/image" Target="../media/image43.emf"/><Relationship Id="rId2" Type="http://schemas.openxmlformats.org/officeDocument/2006/relationships/image" Target="../media/image38.emf"/><Relationship Id="rId1" Type="http://schemas.openxmlformats.org/officeDocument/2006/relationships/slideLayout" Target="../slideLayouts/slideLayout7.xml"/><Relationship Id="rId6" Type="http://schemas.openxmlformats.org/officeDocument/2006/relationships/image" Target="../media/image42.emf"/><Relationship Id="rId5" Type="http://schemas.openxmlformats.org/officeDocument/2006/relationships/image" Target="../media/image41.emf"/><Relationship Id="rId4" Type="http://schemas.openxmlformats.org/officeDocument/2006/relationships/image" Target="../media/image40.emf"/><Relationship Id="rId9" Type="http://schemas.openxmlformats.org/officeDocument/2006/relationships/image" Target="../media/image45.emf"/></Relationships>
</file>

<file path=ppt/slides/_rels/slide6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7.xml"/><Relationship Id="rId1" Type="http://schemas.openxmlformats.org/officeDocument/2006/relationships/tags" Target="../tags/tag1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7.xml"/><Relationship Id="rId1" Type="http://schemas.openxmlformats.org/officeDocument/2006/relationships/tags" Target="../tags/tag18.xml"/></Relationships>
</file>

<file path=ppt/slides/_rels/slide7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7.xml"/><Relationship Id="rId1" Type="http://schemas.openxmlformats.org/officeDocument/2006/relationships/tags" Target="../tags/tag19.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0.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3038715" y="673100"/>
            <a:ext cx="12215495" cy="6860540"/>
          </a:xfrm>
          <a:prstGeom prst="rect">
            <a:avLst/>
          </a:prstGeom>
          <a:solidFill>
            <a:srgbClr val="9BC3E6">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descr="理工社logo矢量图-横排黑色"/>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9695815" y="6308725"/>
            <a:ext cx="2230755" cy="355600"/>
          </a:xfrm>
          <a:prstGeom prst="rect">
            <a:avLst/>
          </a:prstGeom>
        </p:spPr>
      </p:pic>
      <p:sp>
        <p:nvSpPr>
          <p:cNvPr id="17" name="矩形 16"/>
          <p:cNvSpPr/>
          <p:nvPr/>
        </p:nvSpPr>
        <p:spPr>
          <a:xfrm>
            <a:off x="4598670" y="1628775"/>
            <a:ext cx="7593330" cy="23139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p:cNvGrpSpPr/>
          <p:nvPr/>
        </p:nvGrpSpPr>
        <p:grpSpPr>
          <a:xfrm>
            <a:off x="4598670" y="3940810"/>
            <a:ext cx="6422390" cy="732155"/>
            <a:chOff x="9104" y="6442"/>
            <a:chExt cx="10114" cy="1153"/>
          </a:xfrm>
        </p:grpSpPr>
        <p:sp>
          <p:nvSpPr>
            <p:cNvPr id="24" name="矩形 23"/>
            <p:cNvSpPr/>
            <p:nvPr/>
          </p:nvSpPr>
          <p:spPr>
            <a:xfrm>
              <a:off x="9104" y="6442"/>
              <a:ext cx="9841" cy="1153"/>
            </a:xfrm>
            <a:prstGeom prst="rect">
              <a:avLst/>
            </a:prstGeom>
            <a:solidFill>
              <a:srgbClr val="5B7A7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 name="文本框 5"/>
            <p:cNvSpPr txBox="1"/>
            <p:nvPr/>
          </p:nvSpPr>
          <p:spPr>
            <a:xfrm>
              <a:off x="9314" y="6482"/>
              <a:ext cx="3717" cy="1113"/>
            </a:xfrm>
            <a:prstGeom prst="rect">
              <a:avLst/>
            </a:prstGeom>
            <a:noFill/>
          </p:spPr>
          <p:txBody>
            <a:bodyPr wrap="square" rtlCol="0">
              <a:spAutoFit/>
            </a:bodyPr>
            <a:lstStyle/>
            <a:p>
              <a:r>
                <a:rPr lang="zh-CN" altLang="en-US" sz="4000" b="1">
                  <a:solidFill>
                    <a:schemeClr val="bg1"/>
                  </a:solidFill>
                  <a:latin typeface="思源黑体 CN Bold" panose="020B0800000000000000" charset="-122"/>
                  <a:ea typeface="思源黑体 CN Bold" panose="020B0800000000000000" charset="-122"/>
                  <a:cs typeface="思源黑体 CN Bold" panose="020B0800000000000000" charset="-122"/>
                </a:rPr>
                <a:t>拓展模块</a:t>
              </a:r>
            </a:p>
          </p:txBody>
        </p:sp>
        <p:sp>
          <p:nvSpPr>
            <p:cNvPr id="12" name="文本框 11"/>
            <p:cNvSpPr txBox="1"/>
            <p:nvPr/>
          </p:nvSpPr>
          <p:spPr>
            <a:xfrm>
              <a:off x="13342" y="6562"/>
              <a:ext cx="5876" cy="921"/>
            </a:xfrm>
            <a:prstGeom prst="rect">
              <a:avLst/>
            </a:prstGeom>
            <a:noFill/>
          </p:spPr>
          <p:txBody>
            <a:bodyPr wrap="square" rtlCol="0">
              <a:spAutoFit/>
            </a:bodyPr>
            <a:lstStyle/>
            <a:p>
              <a:r>
                <a:rPr lang="zh-CN" altLang="en-US" sz="3200" b="1" dirty="0">
                  <a:solidFill>
                    <a:srgbClr val="FFD966"/>
                  </a:solidFill>
                  <a:latin typeface="思源黑体 CN Bold" panose="020B0800000000000000" charset="-122"/>
                  <a:ea typeface="思源黑体 CN Bold" panose="020B0800000000000000" charset="-122"/>
                  <a:cs typeface="思源黑体 CN Bold" panose="020B0800000000000000" charset="-122"/>
                </a:rPr>
                <a:t>三维数字模型绘制</a:t>
              </a:r>
            </a:p>
          </p:txBody>
        </p:sp>
        <p:sp>
          <p:nvSpPr>
            <p:cNvPr id="14" name="矩形 13"/>
            <p:cNvSpPr/>
            <p:nvPr/>
          </p:nvSpPr>
          <p:spPr>
            <a:xfrm>
              <a:off x="13031" y="6579"/>
              <a:ext cx="120" cy="8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矩形 9"/>
          <p:cNvSpPr/>
          <p:nvPr/>
        </p:nvSpPr>
        <p:spPr>
          <a:xfrm>
            <a:off x="4599305" y="1556385"/>
            <a:ext cx="7592060" cy="82550"/>
          </a:xfrm>
          <a:prstGeom prst="rect">
            <a:avLst/>
          </a:prstGeom>
          <a:solidFill>
            <a:srgbClr val="83A2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9831705" y="1436370"/>
            <a:ext cx="2360295" cy="118110"/>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5692140" y="1894205"/>
            <a:ext cx="5406390" cy="1506855"/>
          </a:xfrm>
          <a:prstGeom prst="rect">
            <a:avLst/>
          </a:prstGeom>
          <a:noFill/>
        </p:spPr>
        <p:txBody>
          <a:bodyPr wrap="square" rtlCol="0">
            <a:spAutoFit/>
          </a:bodyPr>
          <a:lstStyle/>
          <a:p>
            <a:pPr algn="dist"/>
            <a:r>
              <a:rPr lang="zh-CN" altLang="en-US" sz="9200" b="1">
                <a:solidFill>
                  <a:schemeClr val="bg1"/>
                </a:solidFill>
                <a:effectLst>
                  <a:outerShdw blurRad="38100" dist="38100" dir="2700000" algn="tl">
                    <a:srgbClr val="000000">
                      <a:alpha val="43137"/>
                    </a:srgbClr>
                  </a:outerShdw>
                </a:effectLst>
                <a:latin typeface="思源黑体 CN Bold" panose="020B0800000000000000" charset="-122"/>
                <a:ea typeface="思源黑体 CN Bold" panose="020B0800000000000000" charset="-122"/>
              </a:rPr>
              <a:t>信息技术</a:t>
            </a:r>
          </a:p>
        </p:txBody>
      </p:sp>
      <p:grpSp>
        <p:nvGrpSpPr>
          <p:cNvPr id="23" name="组合 22"/>
          <p:cNvGrpSpPr/>
          <p:nvPr/>
        </p:nvGrpSpPr>
        <p:grpSpPr>
          <a:xfrm>
            <a:off x="5659755" y="2311400"/>
            <a:ext cx="6531610" cy="1627505"/>
            <a:chOff x="8913" y="3414"/>
            <a:chExt cx="10286" cy="2563"/>
          </a:xfrm>
        </p:grpSpPr>
        <p:cxnSp>
          <p:nvCxnSpPr>
            <p:cNvPr id="18" name="直接连接符 17"/>
            <p:cNvCxnSpPr/>
            <p:nvPr/>
          </p:nvCxnSpPr>
          <p:spPr>
            <a:xfrm flipH="1">
              <a:off x="17973" y="3414"/>
              <a:ext cx="1226" cy="0"/>
            </a:xfrm>
            <a:prstGeom prst="line">
              <a:avLst/>
            </a:prstGeom>
            <a:ln>
              <a:solidFill>
                <a:schemeClr val="bg1">
                  <a:alpha val="68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7970" y="3420"/>
              <a:ext cx="0" cy="1710"/>
            </a:xfrm>
            <a:prstGeom prst="line">
              <a:avLst/>
            </a:prstGeom>
            <a:ln>
              <a:solidFill>
                <a:schemeClr val="bg1">
                  <a:alpha val="68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8913" y="5130"/>
              <a:ext cx="9060" cy="0"/>
            </a:xfrm>
            <a:prstGeom prst="line">
              <a:avLst/>
            </a:prstGeom>
            <a:ln>
              <a:solidFill>
                <a:schemeClr val="bg1">
                  <a:alpha val="68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8924" y="5130"/>
              <a:ext cx="0" cy="847"/>
            </a:xfrm>
            <a:prstGeom prst="line">
              <a:avLst/>
            </a:prstGeom>
            <a:ln>
              <a:solidFill>
                <a:schemeClr val="bg1">
                  <a:alpha val="68000"/>
                </a:schemeClr>
              </a:solidFill>
            </a:ln>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4209415" y="1638935"/>
            <a:ext cx="392430" cy="3039110"/>
            <a:chOff x="8550" y="2581"/>
            <a:chExt cx="618" cy="4786"/>
          </a:xfrm>
        </p:grpSpPr>
        <p:sp>
          <p:nvSpPr>
            <p:cNvPr id="9" name="矩形 8"/>
            <p:cNvSpPr/>
            <p:nvPr/>
          </p:nvSpPr>
          <p:spPr>
            <a:xfrm>
              <a:off x="8550" y="2581"/>
              <a:ext cx="618" cy="3628"/>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8551" y="6209"/>
              <a:ext cx="611" cy="115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39"/>
          <p:cNvGrpSpPr/>
          <p:nvPr/>
        </p:nvGrpSpPr>
        <p:grpSpPr>
          <a:xfrm>
            <a:off x="191770" y="189230"/>
            <a:ext cx="7949565" cy="598170"/>
            <a:chOff x="302" y="298"/>
            <a:chExt cx="12519" cy="942"/>
          </a:xfrm>
        </p:grpSpPr>
        <p:sp>
          <p:nvSpPr>
            <p:cNvPr id="4" name="稻壳儿原创设计师【幻雨工作室】_2"/>
            <p:cNvSpPr txBox="1"/>
            <p:nvPr/>
          </p:nvSpPr>
          <p:spPr>
            <a:xfrm>
              <a:off x="1323" y="480"/>
              <a:ext cx="11499" cy="5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a:latin typeface="等线" panose="02010600030101010101" charset="-122"/>
                  <a:ea typeface="等线" panose="02010600030101010101" charset="-122"/>
                  <a:cs typeface="等线" panose="02010600030101010101" charset="-122"/>
                </a:rPr>
                <a:t>“</a:t>
              </a:r>
              <a:r>
                <a:rPr lang="zh-CN" altLang="en-US" b="1" dirty="0">
                  <a:latin typeface="等线" panose="02010600030101010101" charset="-122"/>
                  <a:ea typeface="等线" panose="02010600030101010101" charset="-122"/>
                  <a:cs typeface="等线" panose="02010600030101010101" charset="-122"/>
                </a:rPr>
                <a:t>十四五”职业教育国家规划教材（中等职业学校公共基础课程教材）</a:t>
              </a:r>
              <a:endParaRPr lang="en-US" altLang="zh-CN" b="1" dirty="0">
                <a:latin typeface="等线" panose="02010600030101010101" charset="-122"/>
                <a:ea typeface="等线" panose="02010600030101010101" charset="-122"/>
                <a:cs typeface="等线" panose="02010600030101010101" charset="-122"/>
              </a:endParaRPr>
            </a:p>
          </p:txBody>
        </p:sp>
        <p:pic>
          <p:nvPicPr>
            <p:cNvPr id="38" name="图片 37"/>
            <p:cNvPicPr>
              <a:picLocks noChangeAspect="1"/>
            </p:cNvPicPr>
            <p:nvPr/>
          </p:nvPicPr>
          <p:blipFill>
            <a:blip r:embed="rId3">
              <a:clrChange>
                <a:clrFrom>
                  <a:srgbClr val="FEFEFE">
                    <a:alpha val="100000"/>
                  </a:srgbClr>
                </a:clrFrom>
                <a:clrTo>
                  <a:srgbClr val="FEFEFE">
                    <a:alpha val="100000"/>
                    <a:alpha val="0"/>
                  </a:srgbClr>
                </a:clrTo>
              </a:clrChange>
            </a:blip>
            <a:stretch>
              <a:fillRect/>
            </a:stretch>
          </p:blipFill>
          <p:spPr>
            <a:xfrm>
              <a:off x="302" y="298"/>
              <a:ext cx="943" cy="943"/>
            </a:xfrm>
            <a:prstGeom prst="rect">
              <a:avLst/>
            </a:prstGeom>
          </p:spPr>
        </p:pic>
      </p:grpSp>
      <p:sp>
        <p:nvSpPr>
          <p:cNvPr id="42" name="椭圆 41"/>
          <p:cNvSpPr/>
          <p:nvPr/>
        </p:nvSpPr>
        <p:spPr>
          <a:xfrm>
            <a:off x="2783840" y="4220845"/>
            <a:ext cx="640715" cy="640715"/>
          </a:xfrm>
          <a:prstGeom prst="ellipse">
            <a:avLst/>
          </a:prstGeom>
          <a:solidFill>
            <a:srgbClr val="FFC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47" name="椭圆 46"/>
          <p:cNvSpPr/>
          <p:nvPr/>
        </p:nvSpPr>
        <p:spPr>
          <a:xfrm>
            <a:off x="1344295" y="1341120"/>
            <a:ext cx="1038225" cy="1038225"/>
          </a:xfrm>
          <a:prstGeom prst="ellipse">
            <a:avLst/>
          </a:prstGeom>
          <a:solidFill>
            <a:srgbClr val="A2B9B5">
              <a:alpha val="2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43" name="任意多边形 42"/>
          <p:cNvSpPr/>
          <p:nvPr/>
        </p:nvSpPr>
        <p:spPr>
          <a:xfrm>
            <a:off x="0" y="2132965"/>
            <a:ext cx="3016885" cy="476948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751" h="7511">
                <a:moveTo>
                  <a:pt x="996" y="0"/>
                </a:moveTo>
                <a:cubicBezTo>
                  <a:pt x="3070" y="0"/>
                  <a:pt x="4751" y="1681"/>
                  <a:pt x="4751" y="3756"/>
                </a:cubicBezTo>
                <a:cubicBezTo>
                  <a:pt x="4751" y="5830"/>
                  <a:pt x="3070" y="7511"/>
                  <a:pt x="996" y="7511"/>
                </a:cubicBezTo>
                <a:cubicBezTo>
                  <a:pt x="656" y="7511"/>
                  <a:pt x="326" y="7466"/>
                  <a:pt x="13" y="7381"/>
                </a:cubicBezTo>
                <a:lnTo>
                  <a:pt x="0" y="7377"/>
                </a:lnTo>
                <a:lnTo>
                  <a:pt x="0" y="134"/>
                </a:lnTo>
                <a:lnTo>
                  <a:pt x="13" y="130"/>
                </a:lnTo>
                <a:cubicBezTo>
                  <a:pt x="326" y="45"/>
                  <a:pt x="656" y="0"/>
                  <a:pt x="996" y="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21908" tIns="60954" rIns="121908" bIns="60954" rtlCol="0" anchor="ctr">
            <a:noAutofit/>
          </a:bodyP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200" fill="hold"/>
                                        <p:tgtEl>
                                          <p:spTgt spid="47"/>
                                        </p:tgtEl>
                                        <p:attrNameLst>
                                          <p:attrName>ppt_w</p:attrName>
                                        </p:attrNameLst>
                                      </p:cBhvr>
                                      <p:tavLst>
                                        <p:tav tm="0">
                                          <p:val>
                                            <p:fltVal val="0"/>
                                          </p:val>
                                        </p:tav>
                                        <p:tav tm="100000">
                                          <p:val>
                                            <p:strVal val="#ppt_w"/>
                                          </p:val>
                                        </p:tav>
                                      </p:tavLst>
                                    </p:anim>
                                    <p:anim calcmode="lin" valueType="num">
                                      <p:cBhvr>
                                        <p:cTn id="14" dur="200" fill="hold"/>
                                        <p:tgtEl>
                                          <p:spTgt spid="47"/>
                                        </p:tgtEl>
                                        <p:attrNameLst>
                                          <p:attrName>ppt_h</p:attrName>
                                        </p:attrNameLst>
                                      </p:cBhvr>
                                      <p:tavLst>
                                        <p:tav tm="0">
                                          <p:val>
                                            <p:fltVal val="0"/>
                                          </p:val>
                                        </p:tav>
                                        <p:tav tm="100000">
                                          <p:val>
                                            <p:strVal val="#ppt_h"/>
                                          </p:val>
                                        </p:tav>
                                      </p:tavLst>
                                    </p:anim>
                                    <p:animEffect transition="in" filter="fade">
                                      <p:cBhvr>
                                        <p:cTn id="15" dur="200"/>
                                        <p:tgtEl>
                                          <p:spTgt spid="47"/>
                                        </p:tgtEl>
                                      </p:cBhvr>
                                    </p:animEffect>
                                  </p:childTnLst>
                                </p:cTn>
                              </p:par>
                            </p:childTnLst>
                          </p:cTn>
                        </p:par>
                        <p:par>
                          <p:cTn id="16" fill="hold">
                            <p:stCondLst>
                              <p:cond delay="1500"/>
                            </p:stCondLst>
                            <p:childTnLst>
                              <p:par>
                                <p:cTn id="17" presetID="6" presetClass="emph" presetSubtype="0" decel="42000" autoRev="1" fill="hold" grpId="1" nodeType="afterEffect">
                                  <p:stCondLst>
                                    <p:cond delay="0"/>
                                  </p:stCondLst>
                                  <p:childTnLst>
                                    <p:animScale>
                                      <p:cBhvr>
                                        <p:cTn id="18" dur="150" fill="hold"/>
                                        <p:tgtEl>
                                          <p:spTgt spid="47"/>
                                        </p:tgtEl>
                                      </p:cBhvr>
                                      <p:by x="130000" y="130000"/>
                                    </p:animScale>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200" fill="hold"/>
                                        <p:tgtEl>
                                          <p:spTgt spid="42"/>
                                        </p:tgtEl>
                                        <p:attrNameLst>
                                          <p:attrName>ppt_w</p:attrName>
                                        </p:attrNameLst>
                                      </p:cBhvr>
                                      <p:tavLst>
                                        <p:tav tm="0">
                                          <p:val>
                                            <p:fltVal val="0"/>
                                          </p:val>
                                        </p:tav>
                                        <p:tav tm="100000">
                                          <p:val>
                                            <p:strVal val="#ppt_w"/>
                                          </p:val>
                                        </p:tav>
                                      </p:tavLst>
                                    </p:anim>
                                    <p:anim calcmode="lin" valueType="num">
                                      <p:cBhvr>
                                        <p:cTn id="23" dur="200" fill="hold"/>
                                        <p:tgtEl>
                                          <p:spTgt spid="42"/>
                                        </p:tgtEl>
                                        <p:attrNameLst>
                                          <p:attrName>ppt_h</p:attrName>
                                        </p:attrNameLst>
                                      </p:cBhvr>
                                      <p:tavLst>
                                        <p:tav tm="0">
                                          <p:val>
                                            <p:fltVal val="0"/>
                                          </p:val>
                                        </p:tav>
                                        <p:tav tm="100000">
                                          <p:val>
                                            <p:strVal val="#ppt_h"/>
                                          </p:val>
                                        </p:tav>
                                      </p:tavLst>
                                    </p:anim>
                                    <p:animEffect transition="in" filter="fade">
                                      <p:cBhvr>
                                        <p:cTn id="24" dur="200"/>
                                        <p:tgtEl>
                                          <p:spTgt spid="42"/>
                                        </p:tgtEl>
                                      </p:cBhvr>
                                    </p:animEffect>
                                  </p:childTnLst>
                                </p:cTn>
                              </p:par>
                            </p:childTnLst>
                          </p:cTn>
                        </p:par>
                        <p:par>
                          <p:cTn id="25" fill="hold">
                            <p:stCondLst>
                              <p:cond delay="2500"/>
                            </p:stCondLst>
                            <p:childTnLst>
                              <p:par>
                                <p:cTn id="26" presetID="6" presetClass="emph" presetSubtype="0" decel="42000" autoRev="1" fill="hold" grpId="1" nodeType="afterEffect">
                                  <p:stCondLst>
                                    <p:cond delay="0"/>
                                  </p:stCondLst>
                                  <p:childTnLst>
                                    <p:animScale>
                                      <p:cBhvr>
                                        <p:cTn id="27" dur="150" fill="hold"/>
                                        <p:tgtEl>
                                          <p:spTgt spid="42"/>
                                        </p:tgtEl>
                                      </p:cBhvr>
                                      <p:by x="130000" y="13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42" grpId="1" bldLvl="0" animBg="1"/>
      <p:bldP spid="47" grpId="0" bldLvl="0" animBg="1"/>
      <p:bldP spid="47" grpId="1" bldLvl="0" animBg="1"/>
      <p:bldP spid="43"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19885" y="1733490"/>
            <a:ext cx="8324533" cy="400110"/>
          </a:xfrm>
          <a:prstGeom prst="rect">
            <a:avLst/>
          </a:prstGeom>
          <a:noFill/>
        </p:spPr>
        <p:txBody>
          <a:bodyPr wrap="square" rtlCol="0" anchor="t">
            <a:spAutoFit/>
          </a:bodyPr>
          <a:lstStyle/>
          <a:p>
            <a:pPr indent="508000" fontAlgn="auto">
              <a:extLst>
                <a:ext uri="{35155182-B16C-46BC-9424-99874614C6A1}">
                  <wpsdc:indentchars xmlns="" xmlns:wpsdc="http://www.wps.cn/officeDocument/2017/drawingmlCustomData" val="200" checksum="282533468"/>
                </a:ext>
              </a:extLst>
            </a:pPr>
            <a:r>
              <a:rPr lang="zh-CN" altLang="en-US" sz="2000" dirty="0">
                <a:solidFill>
                  <a:srgbClr val="F65738"/>
                </a:solidFill>
              </a:rPr>
              <a:t>用微信小程序制作包含下表内容的手机支架需求线上问卷收集表。</a:t>
            </a:r>
          </a:p>
        </p:txBody>
      </p:sp>
      <p:graphicFrame>
        <p:nvGraphicFramePr>
          <p:cNvPr id="5" name="表格 4"/>
          <p:cNvGraphicFramePr/>
          <p:nvPr>
            <p:custDataLst>
              <p:tags r:id="rId1"/>
            </p:custDataLst>
            <p:extLst>
              <p:ext uri="{D42A27DB-BD31-4B8C-83A1-F6EECF244321}">
                <p14:modId xmlns:p14="http://schemas.microsoft.com/office/powerpoint/2010/main" val="3259846116"/>
              </p:ext>
            </p:extLst>
          </p:nvPr>
        </p:nvGraphicFramePr>
        <p:xfrm>
          <a:off x="2235517" y="2231270"/>
          <a:ext cx="7488000" cy="4079113"/>
        </p:xfrm>
        <a:graphic>
          <a:graphicData uri="http://schemas.openxmlformats.org/drawingml/2006/table">
            <a:tbl>
              <a:tblPr firstRow="1" bandRow="1">
                <a:effectLst>
                  <a:outerShdw blurRad="50800" dist="38100" dir="2700000" algn="tl" rotWithShape="0">
                    <a:srgbClr val="5B7A79">
                      <a:alpha val="40000"/>
                    </a:srgbClr>
                  </a:outerShdw>
                </a:effectLst>
                <a:tableStyleId>{C083E6E3-FA7D-4D7B-A595-EF9225AFEA82}</a:tableStyleId>
              </a:tblPr>
              <a:tblGrid>
                <a:gridCol w="2502221">
                  <a:extLst>
                    <a:ext uri="{9D8B030D-6E8A-4147-A177-3AD203B41FA5}">
                      <a16:colId xmlns:a16="http://schemas.microsoft.com/office/drawing/2014/main" val="20000"/>
                    </a:ext>
                  </a:extLst>
                </a:gridCol>
                <a:gridCol w="4985779">
                  <a:extLst>
                    <a:ext uri="{9D8B030D-6E8A-4147-A177-3AD203B41FA5}">
                      <a16:colId xmlns:a16="http://schemas.microsoft.com/office/drawing/2014/main" val="20001"/>
                    </a:ext>
                  </a:extLst>
                </a:gridCol>
              </a:tblGrid>
              <a:tr h="361983">
                <a:tc>
                  <a:txBody>
                    <a:bodyPr/>
                    <a:lstStyle/>
                    <a:p>
                      <a:pPr indent="0" algn="ctr">
                        <a:buNone/>
                      </a:pPr>
                      <a:r>
                        <a:rPr lang="zh-CN" altLang="en-US" sz="1200" b="0" i="0" u="none" strike="noStrike" baseline="0" dirty="0">
                          <a:solidFill>
                            <a:srgbClr val="FFFFFF"/>
                          </a:solidFill>
                          <a:latin typeface="FZZDXK--GBK1-0"/>
                        </a:rPr>
                        <a:t>调查问题</a:t>
                      </a:r>
                      <a:endParaRPr lang="en-US" altLang="en-US" sz="1200" dirty="0">
                        <a:solidFill>
                          <a:schemeClr val="bg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solidFill>
                      <a:srgbClr val="5B7A79"/>
                    </a:solidFill>
                  </a:tcPr>
                </a:tc>
                <a:tc>
                  <a:txBody>
                    <a:bodyPr/>
                    <a:lstStyle/>
                    <a:p>
                      <a:pPr indent="0">
                        <a:buNone/>
                      </a:pPr>
                      <a:r>
                        <a:rPr lang="zh-CN" altLang="en-US" sz="1200" b="0" i="0" u="none" strike="noStrike" baseline="0" dirty="0">
                          <a:solidFill>
                            <a:schemeClr val="tx1"/>
                          </a:solidFill>
                          <a:latin typeface="FZZDXK--GBK1-0"/>
                        </a:rPr>
                        <a:t>选项（勾选）</a:t>
                      </a:r>
                      <a:endParaRPr lang="en-US" sz="1200" b="0" dirty="0">
                        <a:solidFill>
                          <a:schemeClr val="tx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solidFill>
                      <a:srgbClr val="FFFFFF"/>
                    </a:solidFill>
                  </a:tcPr>
                </a:tc>
                <a:extLst>
                  <a:ext uri="{0D108BD9-81ED-4DB2-BD59-A6C34878D82A}">
                    <a16:rowId xmlns:a16="http://schemas.microsoft.com/office/drawing/2014/main" val="10000"/>
                  </a:ext>
                </a:extLst>
              </a:tr>
              <a:tr h="335137">
                <a:tc>
                  <a:txBody>
                    <a:bodyPr/>
                    <a:lstStyle/>
                    <a:p>
                      <a:pPr indent="0" algn="ctr">
                        <a:buNone/>
                      </a:pPr>
                      <a:r>
                        <a:rPr lang="zh-CN" altLang="en-US" sz="1200" dirty="0">
                          <a:solidFill>
                            <a:schemeClr val="bg1"/>
                          </a:solidFill>
                          <a:latin typeface="等线" panose="02010600030101010101" charset="-122"/>
                          <a:ea typeface="等线" panose="02010600030101010101" charset="-122"/>
                        </a:rPr>
                        <a:t>您的年龄</a:t>
                      </a:r>
                      <a:endParaRPr lang="en-US" altLang="en-US" sz="1200" dirty="0">
                        <a:solidFill>
                          <a:schemeClr val="bg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solidFill>
                      <a:srgbClr val="5B7A79"/>
                    </a:solidFill>
                  </a:tcPr>
                </a:tc>
                <a:tc>
                  <a:txBody>
                    <a:bodyPr/>
                    <a:lstStyle/>
                    <a:p>
                      <a:pPr indent="0">
                        <a:buNone/>
                      </a:pPr>
                      <a:r>
                        <a:rPr lang="zh-CN" altLang="en-US" sz="1200" dirty="0">
                          <a:latin typeface="等线" panose="02010600030101010101" charset="-122"/>
                          <a:ea typeface="等线" panose="02010600030101010101" charset="-122"/>
                        </a:rPr>
                        <a:t>〇</a:t>
                      </a:r>
                      <a:r>
                        <a:rPr lang="en-US" altLang="zh-CN" sz="1200" dirty="0">
                          <a:latin typeface="等线" panose="02010600030101010101" charset="-122"/>
                          <a:ea typeface="等线" panose="02010600030101010101" charset="-122"/>
                        </a:rPr>
                        <a:t>10~20</a:t>
                      </a:r>
                      <a:r>
                        <a:rPr lang="zh-CN" altLang="en-US" sz="1200" dirty="0">
                          <a:latin typeface="等线" panose="02010600030101010101" charset="-122"/>
                          <a:ea typeface="等线" panose="02010600030101010101" charset="-122"/>
                        </a:rPr>
                        <a:t>　〇</a:t>
                      </a:r>
                      <a:r>
                        <a:rPr lang="en-US" altLang="zh-CN" sz="1200" dirty="0">
                          <a:latin typeface="等线" panose="02010600030101010101" charset="-122"/>
                          <a:ea typeface="等线" panose="02010600030101010101" charset="-122"/>
                        </a:rPr>
                        <a:t>21~40</a:t>
                      </a:r>
                      <a:r>
                        <a:rPr lang="zh-CN" altLang="en-US" sz="1200" dirty="0">
                          <a:latin typeface="等线" panose="02010600030101010101" charset="-122"/>
                          <a:ea typeface="等线" panose="02010600030101010101" charset="-122"/>
                        </a:rPr>
                        <a:t>　〇</a:t>
                      </a:r>
                      <a:r>
                        <a:rPr lang="en-US" altLang="zh-CN" sz="1200" dirty="0">
                          <a:latin typeface="等线" panose="02010600030101010101" charset="-122"/>
                          <a:ea typeface="等线" panose="02010600030101010101" charset="-122"/>
                        </a:rPr>
                        <a:t>41~60</a:t>
                      </a:r>
                      <a:r>
                        <a:rPr lang="zh-CN" altLang="en-US" sz="1200" dirty="0">
                          <a:latin typeface="等线" panose="02010600030101010101" charset="-122"/>
                          <a:ea typeface="等线" panose="02010600030101010101" charset="-122"/>
                        </a:rPr>
                        <a:t>　　〇其他</a:t>
                      </a:r>
                      <a:endParaRPr lang="en-US" sz="1200" dirty="0">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tcPr>
                </a:tc>
                <a:extLst>
                  <a:ext uri="{0D108BD9-81ED-4DB2-BD59-A6C34878D82A}">
                    <a16:rowId xmlns:a16="http://schemas.microsoft.com/office/drawing/2014/main" val="10001"/>
                  </a:ext>
                </a:extLst>
              </a:tr>
              <a:tr h="335137">
                <a:tc>
                  <a:txBody>
                    <a:bodyPr/>
                    <a:lstStyle/>
                    <a:p>
                      <a:pPr indent="0" algn="ctr">
                        <a:buNone/>
                      </a:pPr>
                      <a:r>
                        <a:rPr lang="zh-CN" altLang="en-US" sz="1200" dirty="0">
                          <a:solidFill>
                            <a:schemeClr val="bg1"/>
                          </a:solidFill>
                          <a:latin typeface="等线" panose="02010600030101010101" charset="-122"/>
                          <a:ea typeface="等线" panose="02010600030101010101" charset="-122"/>
                        </a:rPr>
                        <a:t>您使用过手机支架吗</a:t>
                      </a:r>
                      <a:endParaRPr lang="en-US" altLang="en-US" sz="1200" dirty="0">
                        <a:solidFill>
                          <a:schemeClr val="bg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solidFill>
                      <a:srgbClr val="5B7A79"/>
                    </a:solidFill>
                  </a:tcPr>
                </a:tc>
                <a:tc>
                  <a:txBody>
                    <a:bodyPr/>
                    <a:lstStyle/>
                    <a:p>
                      <a:pPr indent="0">
                        <a:buNone/>
                      </a:pPr>
                      <a:r>
                        <a:rPr lang="zh-CN" altLang="en-US" sz="1200" dirty="0">
                          <a:latin typeface="等线" panose="02010600030101010101" charset="-122"/>
                          <a:ea typeface="等线" panose="02010600030101010101" charset="-122"/>
                        </a:rPr>
                        <a:t>〇使用过　〇没使用过</a:t>
                      </a:r>
                      <a:endParaRPr lang="en-US" sz="1200" dirty="0">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tcPr>
                </a:tc>
                <a:extLst>
                  <a:ext uri="{0D108BD9-81ED-4DB2-BD59-A6C34878D82A}">
                    <a16:rowId xmlns:a16="http://schemas.microsoft.com/office/drawing/2014/main" val="10002"/>
                  </a:ext>
                </a:extLst>
              </a:tr>
              <a:tr h="335137">
                <a:tc>
                  <a:txBody>
                    <a:bodyPr/>
                    <a:lstStyle/>
                    <a:p>
                      <a:pPr indent="0" algn="ctr">
                        <a:buNone/>
                      </a:pPr>
                      <a:r>
                        <a:rPr lang="zh-CN" altLang="en-US" sz="1200" dirty="0">
                          <a:solidFill>
                            <a:schemeClr val="bg1"/>
                          </a:solidFill>
                          <a:latin typeface="等线" panose="02010600030101010101" charset="-122"/>
                          <a:ea typeface="等线" panose="02010600030101010101" charset="-122"/>
                        </a:rPr>
                        <a:t>您是哪类人群</a:t>
                      </a:r>
                      <a:endParaRPr lang="en-US" altLang="en-US" sz="1200" dirty="0">
                        <a:solidFill>
                          <a:schemeClr val="bg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solidFill>
                      <a:srgbClr val="5B7A79"/>
                    </a:solidFill>
                  </a:tcPr>
                </a:tc>
                <a:tc>
                  <a:txBody>
                    <a:bodyPr/>
                    <a:lstStyle/>
                    <a:p>
                      <a:pPr indent="0">
                        <a:buNone/>
                      </a:pPr>
                      <a:r>
                        <a:rPr lang="zh-CN" altLang="en-US" sz="1200" dirty="0">
                          <a:latin typeface="等线" panose="02010600030101010101" charset="-122"/>
                          <a:ea typeface="等线" panose="02010600030101010101" charset="-122"/>
                        </a:rPr>
                        <a:t>〇学生　　〇上班族　〇退休在家　〇其他</a:t>
                      </a:r>
                      <a:endParaRPr lang="en-US" sz="1200" dirty="0">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tcPr>
                </a:tc>
                <a:extLst>
                  <a:ext uri="{0D108BD9-81ED-4DB2-BD59-A6C34878D82A}">
                    <a16:rowId xmlns:a16="http://schemas.microsoft.com/office/drawing/2014/main" val="10003"/>
                  </a:ext>
                </a:extLst>
              </a:tr>
              <a:tr h="335137">
                <a:tc>
                  <a:txBody>
                    <a:bodyPr/>
                    <a:lstStyle/>
                    <a:p>
                      <a:pPr indent="0" algn="ctr">
                        <a:buNone/>
                      </a:pPr>
                      <a:r>
                        <a:rPr lang="zh-CN" altLang="en-US" sz="1200" dirty="0">
                          <a:solidFill>
                            <a:schemeClr val="bg1"/>
                          </a:solidFill>
                          <a:latin typeface="等线" panose="02010600030101010101" charset="-122"/>
                          <a:ea typeface="等线" panose="02010600030101010101" charset="-122"/>
                        </a:rPr>
                        <a:t>您喜欢什么材质的手机支架</a:t>
                      </a:r>
                      <a:endParaRPr lang="en-US" altLang="en-US" sz="1200" dirty="0">
                        <a:solidFill>
                          <a:schemeClr val="bg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solidFill>
                      <a:srgbClr val="5B7A79"/>
                    </a:solidFill>
                  </a:tcPr>
                </a:tc>
                <a:tc>
                  <a:txBody>
                    <a:bodyPr/>
                    <a:lstStyle/>
                    <a:p>
                      <a:pPr indent="0">
                        <a:buNone/>
                      </a:pPr>
                      <a:r>
                        <a:rPr lang="zh-CN" altLang="en-US" sz="1200" dirty="0">
                          <a:latin typeface="等线" panose="02010600030101010101" charset="-122"/>
                          <a:ea typeface="等线" panose="02010600030101010101" charset="-122"/>
                        </a:rPr>
                        <a:t>〇金属　　〇木头　　〇塑料　　　〇亚克力　〇硅胶</a:t>
                      </a:r>
                      <a:endParaRPr lang="en-US" sz="1200" dirty="0">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tcPr>
                </a:tc>
                <a:extLst>
                  <a:ext uri="{0D108BD9-81ED-4DB2-BD59-A6C34878D82A}">
                    <a16:rowId xmlns:a16="http://schemas.microsoft.com/office/drawing/2014/main" val="10004"/>
                  </a:ext>
                </a:extLst>
              </a:tr>
              <a:tr h="335137">
                <a:tc>
                  <a:txBody>
                    <a:bodyPr/>
                    <a:lstStyle/>
                    <a:p>
                      <a:pPr indent="0" algn="ctr">
                        <a:buNone/>
                      </a:pPr>
                      <a:r>
                        <a:rPr lang="zh-CN" altLang="en-US" sz="1200" dirty="0">
                          <a:solidFill>
                            <a:schemeClr val="bg1"/>
                          </a:solidFill>
                          <a:latin typeface="等线" panose="02010600030101010101" charset="-122"/>
                          <a:ea typeface="等线" panose="02010600030101010101" charset="-122"/>
                        </a:rPr>
                        <a:t>您喜欢什么风格的手机支架</a:t>
                      </a:r>
                      <a:endParaRPr lang="en-US" altLang="en-US" sz="1200" dirty="0">
                        <a:solidFill>
                          <a:schemeClr val="bg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cap="flat" cmpd="sng" algn="ctr">
                      <a:solidFill>
                        <a:srgbClr val="83A29D"/>
                      </a:solidFill>
                      <a:prstDash val="solid"/>
                      <a:round/>
                      <a:headEnd type="none" w="med" len="med"/>
                      <a:tailEnd type="none" w="med" len="med"/>
                    </a:lnB>
                    <a:solidFill>
                      <a:srgbClr val="5B7A79"/>
                    </a:solidFill>
                  </a:tcPr>
                </a:tc>
                <a:tc>
                  <a:txBody>
                    <a:bodyPr/>
                    <a:lstStyle/>
                    <a:p>
                      <a:pPr indent="0">
                        <a:buNone/>
                      </a:pPr>
                      <a:r>
                        <a:rPr lang="zh-CN" altLang="en-US" sz="1200" dirty="0">
                          <a:latin typeface="等线" panose="02010600030101010101" charset="-122"/>
                          <a:ea typeface="等线" panose="02010600030101010101" charset="-122"/>
                        </a:rPr>
                        <a:t>〇简约　　〇科技感　〇创意独特　〇可爱　　〇其他</a:t>
                      </a:r>
                      <a:endParaRPr lang="en-US" sz="1200" dirty="0">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cap="flat" cmpd="sng" algn="ctr">
                      <a:solidFill>
                        <a:srgbClr val="83A29D"/>
                      </a:solidFill>
                      <a:prstDash val="solid"/>
                      <a:round/>
                      <a:headEnd type="none" w="med" len="med"/>
                      <a:tailEnd type="none" w="med" len="med"/>
                    </a:lnB>
                  </a:tcPr>
                </a:tc>
                <a:extLst>
                  <a:ext uri="{0D108BD9-81ED-4DB2-BD59-A6C34878D82A}">
                    <a16:rowId xmlns:a16="http://schemas.microsoft.com/office/drawing/2014/main" val="10005"/>
                  </a:ext>
                </a:extLst>
              </a:tr>
              <a:tr h="351799">
                <a:tc>
                  <a:txBody>
                    <a:bodyPr/>
                    <a:lstStyle/>
                    <a:p>
                      <a:pPr indent="0" algn="ctr">
                        <a:buNone/>
                      </a:pPr>
                      <a:r>
                        <a:rPr lang="zh-CN" altLang="en-US" sz="1200" dirty="0">
                          <a:solidFill>
                            <a:schemeClr val="bg1"/>
                          </a:solidFill>
                          <a:latin typeface="等线" panose="02010600030101010101" charset="-122"/>
                          <a:ea typeface="等线" panose="02010600030101010101" charset="-122"/>
                        </a:rPr>
                        <a:t>您喜欢什么色系的手机支架</a:t>
                      </a:r>
                    </a:p>
                    <a:p>
                      <a:pPr indent="0" algn="ctr">
                        <a:buNone/>
                      </a:pPr>
                      <a:endParaRPr lang="en-US" altLang="en-US" sz="1200" dirty="0">
                        <a:solidFill>
                          <a:schemeClr val="bg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cap="flat" cmpd="sng" algn="ctr">
                      <a:solidFill>
                        <a:srgbClr val="83A29D"/>
                      </a:solidFill>
                      <a:prstDash val="solid"/>
                      <a:round/>
                      <a:headEnd type="none" w="med" len="med"/>
                      <a:tailEnd type="none" w="med" len="med"/>
                    </a:lnR>
                    <a:lnT w="12700">
                      <a:solidFill>
                        <a:srgbClr val="83A29D"/>
                      </a:solidFill>
                      <a:prstDash val="solid"/>
                    </a:lnT>
                    <a:lnB w="12700" cap="flat" cmpd="sng" algn="ctr">
                      <a:solidFill>
                        <a:srgbClr val="83A29D"/>
                      </a:solidFill>
                      <a:prstDash val="solid"/>
                      <a:round/>
                      <a:headEnd type="none" w="med" len="med"/>
                      <a:tailEnd type="none" w="med" len="med"/>
                    </a:lnB>
                    <a:solidFill>
                      <a:srgbClr val="5B7A79"/>
                    </a:solidFill>
                  </a:tcPr>
                </a:tc>
                <a:tc>
                  <a:txBody>
                    <a:bodyPr/>
                    <a:lstStyle/>
                    <a:p>
                      <a:pPr indent="0">
                        <a:buNone/>
                      </a:pPr>
                      <a:r>
                        <a:rPr lang="zh-CN" altLang="en-US" sz="1200" dirty="0">
                          <a:latin typeface="等线" panose="02010600030101010101" charset="-122"/>
                          <a:ea typeface="等线" panose="02010600030101010101" charset="-122"/>
                        </a:rPr>
                        <a:t>〇冷色系　〇暖色系　〇与手机风格色系一致  〇无特殊要求</a:t>
                      </a:r>
                      <a:endParaRPr lang="en-US" sz="1200" dirty="0">
                        <a:latin typeface="等线" panose="02010600030101010101" charset="-122"/>
                        <a:ea typeface="等线" panose="02010600030101010101" charset="-122"/>
                      </a:endParaRPr>
                    </a:p>
                  </a:txBody>
                  <a:tcPr marL="68580" marR="68580" marT="0" marB="0" anchor="ctr">
                    <a:lnL w="12700" cap="flat" cmpd="sng" algn="ctr">
                      <a:solidFill>
                        <a:srgbClr val="83A29D"/>
                      </a:solidFill>
                      <a:prstDash val="solid"/>
                      <a:round/>
                      <a:headEnd type="none" w="med" len="med"/>
                      <a:tailEnd type="none" w="med" len="med"/>
                    </a:lnL>
                    <a:lnR w="12700">
                      <a:solidFill>
                        <a:srgbClr val="83A29D"/>
                      </a:solidFill>
                      <a:prstDash val="solid"/>
                    </a:lnR>
                    <a:lnT w="12700">
                      <a:solidFill>
                        <a:srgbClr val="83A29D"/>
                      </a:solidFill>
                      <a:prstDash val="solid"/>
                    </a:lnT>
                    <a:lnB w="12700" cap="flat" cmpd="sng" algn="ctr">
                      <a:solidFill>
                        <a:srgbClr val="83A29D"/>
                      </a:solidFill>
                      <a:prstDash val="solid"/>
                      <a:round/>
                      <a:headEnd type="none" w="med" len="med"/>
                      <a:tailEnd type="none" w="med" len="med"/>
                    </a:lnB>
                  </a:tcPr>
                </a:tc>
                <a:extLst>
                  <a:ext uri="{0D108BD9-81ED-4DB2-BD59-A6C34878D82A}">
                    <a16:rowId xmlns:a16="http://schemas.microsoft.com/office/drawing/2014/main" val="2564386853"/>
                  </a:ext>
                </a:extLst>
              </a:tr>
              <a:tr h="335137">
                <a:tc>
                  <a:txBody>
                    <a:bodyPr/>
                    <a:lstStyle/>
                    <a:p>
                      <a:pPr indent="0" algn="ctr">
                        <a:buNone/>
                      </a:pPr>
                      <a:r>
                        <a:rPr lang="zh-CN" altLang="en-US" sz="1200" dirty="0">
                          <a:solidFill>
                            <a:schemeClr val="bg1"/>
                          </a:solidFill>
                          <a:latin typeface="等线" panose="02010600030101010101" charset="-122"/>
                          <a:ea typeface="等线" panose="02010600030101010101" charset="-122"/>
                        </a:rPr>
                        <a:t>您手机支架使用的场景</a:t>
                      </a:r>
                      <a:endParaRPr lang="en-US" altLang="en-US" sz="1200" dirty="0">
                        <a:solidFill>
                          <a:schemeClr val="bg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cap="flat" cmpd="sng" algn="ctr">
                      <a:solidFill>
                        <a:srgbClr val="83A29D"/>
                      </a:solidFill>
                      <a:prstDash val="solid"/>
                      <a:round/>
                      <a:headEnd type="none" w="med" len="med"/>
                      <a:tailEnd type="none" w="med" len="med"/>
                    </a:lnR>
                    <a:lnT w="12700">
                      <a:solidFill>
                        <a:srgbClr val="83A29D"/>
                      </a:solidFill>
                      <a:prstDash val="solid"/>
                    </a:lnT>
                    <a:lnB w="12700" cap="flat" cmpd="sng" algn="ctr">
                      <a:solidFill>
                        <a:srgbClr val="83A29D"/>
                      </a:solidFill>
                      <a:prstDash val="solid"/>
                      <a:round/>
                      <a:headEnd type="none" w="med" len="med"/>
                      <a:tailEnd type="none" w="med" len="med"/>
                    </a:lnB>
                    <a:solidFill>
                      <a:srgbClr val="5B7A79"/>
                    </a:solidFill>
                  </a:tcPr>
                </a:tc>
                <a:tc>
                  <a:txBody>
                    <a:bodyPr/>
                    <a:lstStyle/>
                    <a:p>
                      <a:pPr indent="0">
                        <a:buNone/>
                      </a:pPr>
                      <a:r>
                        <a:rPr lang="zh-CN" altLang="en-US" sz="1200" dirty="0">
                          <a:latin typeface="等线" panose="02010600030101010101" charset="-122"/>
                          <a:ea typeface="等线" panose="02010600030101010101" charset="-122"/>
                        </a:rPr>
                        <a:t>〇休息时　〇火车或飞机上　〇桌面　　　　〇其他</a:t>
                      </a:r>
                      <a:endParaRPr lang="en-US" sz="1200" dirty="0">
                        <a:latin typeface="等线" panose="02010600030101010101" charset="-122"/>
                        <a:ea typeface="等线" panose="02010600030101010101" charset="-122"/>
                      </a:endParaRPr>
                    </a:p>
                  </a:txBody>
                  <a:tcPr marL="68580" marR="68580" marT="0" marB="0" anchor="ctr">
                    <a:lnL w="12700" cap="flat" cmpd="sng" algn="ctr">
                      <a:solidFill>
                        <a:srgbClr val="83A29D"/>
                      </a:solidFill>
                      <a:prstDash val="solid"/>
                      <a:round/>
                      <a:headEnd type="none" w="med" len="med"/>
                      <a:tailEnd type="none" w="med" len="med"/>
                    </a:lnL>
                    <a:lnR w="12700">
                      <a:solidFill>
                        <a:srgbClr val="83A29D"/>
                      </a:solidFill>
                      <a:prstDash val="solid"/>
                    </a:lnR>
                    <a:lnT w="12700">
                      <a:solidFill>
                        <a:srgbClr val="83A29D"/>
                      </a:solidFill>
                      <a:prstDash val="solid"/>
                    </a:lnT>
                    <a:lnB w="12700" cap="flat" cmpd="sng" algn="ctr">
                      <a:solidFill>
                        <a:srgbClr val="83A29D"/>
                      </a:solidFill>
                      <a:prstDash val="solid"/>
                      <a:round/>
                      <a:headEnd type="none" w="med" len="med"/>
                      <a:tailEnd type="none" w="med" len="med"/>
                    </a:lnB>
                  </a:tcPr>
                </a:tc>
                <a:extLst>
                  <a:ext uri="{0D108BD9-81ED-4DB2-BD59-A6C34878D82A}">
                    <a16:rowId xmlns:a16="http://schemas.microsoft.com/office/drawing/2014/main" val="2674423484"/>
                  </a:ext>
                </a:extLst>
              </a:tr>
              <a:tr h="335137">
                <a:tc>
                  <a:txBody>
                    <a:bodyPr/>
                    <a:lstStyle/>
                    <a:p>
                      <a:pPr indent="0" algn="ctr">
                        <a:buNone/>
                      </a:pPr>
                      <a:r>
                        <a:rPr lang="zh-CN" altLang="en-US" sz="1200" dirty="0">
                          <a:solidFill>
                            <a:schemeClr val="bg1"/>
                          </a:solidFill>
                          <a:latin typeface="等线" panose="02010600030101010101" charset="-122"/>
                          <a:ea typeface="等线" panose="02010600030101010101" charset="-122"/>
                        </a:rPr>
                        <a:t>您手机支架的必要功能是</a:t>
                      </a:r>
                      <a:endParaRPr lang="en-US" altLang="en-US" sz="1200" dirty="0">
                        <a:solidFill>
                          <a:schemeClr val="bg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cap="flat" cmpd="sng" algn="ctr">
                      <a:solidFill>
                        <a:srgbClr val="83A29D"/>
                      </a:solidFill>
                      <a:prstDash val="solid"/>
                      <a:round/>
                      <a:headEnd type="none" w="med" len="med"/>
                      <a:tailEnd type="none" w="med" len="med"/>
                    </a:lnR>
                    <a:lnT w="12700">
                      <a:solidFill>
                        <a:srgbClr val="83A29D"/>
                      </a:solidFill>
                      <a:prstDash val="solid"/>
                    </a:lnT>
                    <a:lnB w="12700" cap="flat" cmpd="sng" algn="ctr">
                      <a:solidFill>
                        <a:srgbClr val="83A29D"/>
                      </a:solidFill>
                      <a:prstDash val="solid"/>
                      <a:round/>
                      <a:headEnd type="none" w="med" len="med"/>
                      <a:tailEnd type="none" w="med" len="med"/>
                    </a:lnB>
                    <a:solidFill>
                      <a:srgbClr val="5B7A79"/>
                    </a:solidFill>
                  </a:tcPr>
                </a:tc>
                <a:tc>
                  <a:txBody>
                    <a:bodyPr/>
                    <a:lstStyle/>
                    <a:p>
                      <a:pPr indent="0">
                        <a:buNone/>
                      </a:pPr>
                      <a:r>
                        <a:rPr lang="zh-CN" altLang="en-US" sz="1200" dirty="0">
                          <a:latin typeface="等线" panose="02010600030101010101" charset="-122"/>
                          <a:ea typeface="等线" panose="02010600030101010101" charset="-122"/>
                        </a:rPr>
                        <a:t>〇便携带　〇可调节角度　　〇易固定手机　〇其他</a:t>
                      </a:r>
                      <a:endParaRPr lang="en-US" sz="1200" dirty="0">
                        <a:latin typeface="等线" panose="02010600030101010101" charset="-122"/>
                        <a:ea typeface="等线" panose="02010600030101010101" charset="-122"/>
                      </a:endParaRPr>
                    </a:p>
                  </a:txBody>
                  <a:tcPr marL="68580" marR="68580" marT="0" marB="0" anchor="ctr">
                    <a:lnL w="12700" cap="flat" cmpd="sng" algn="ctr">
                      <a:solidFill>
                        <a:srgbClr val="83A29D"/>
                      </a:solidFill>
                      <a:prstDash val="solid"/>
                      <a:round/>
                      <a:headEnd type="none" w="med" len="med"/>
                      <a:tailEnd type="none" w="med" len="med"/>
                    </a:lnL>
                    <a:lnR w="12700">
                      <a:solidFill>
                        <a:srgbClr val="83A29D"/>
                      </a:solidFill>
                      <a:prstDash val="solid"/>
                    </a:lnR>
                    <a:lnT w="12700">
                      <a:solidFill>
                        <a:srgbClr val="83A29D"/>
                      </a:solidFill>
                      <a:prstDash val="solid"/>
                    </a:lnT>
                    <a:lnB w="12700" cap="flat" cmpd="sng" algn="ctr">
                      <a:solidFill>
                        <a:srgbClr val="83A29D"/>
                      </a:solidFill>
                      <a:prstDash val="solid"/>
                      <a:round/>
                      <a:headEnd type="none" w="med" len="med"/>
                      <a:tailEnd type="none" w="med" len="med"/>
                    </a:lnB>
                  </a:tcPr>
                </a:tc>
                <a:extLst>
                  <a:ext uri="{0D108BD9-81ED-4DB2-BD59-A6C34878D82A}">
                    <a16:rowId xmlns:a16="http://schemas.microsoft.com/office/drawing/2014/main" val="4069711806"/>
                  </a:ext>
                </a:extLst>
              </a:tr>
              <a:tr h="335137">
                <a:tc>
                  <a:txBody>
                    <a:bodyPr/>
                    <a:lstStyle/>
                    <a:p>
                      <a:pPr indent="0" algn="ctr">
                        <a:buNone/>
                      </a:pPr>
                      <a:r>
                        <a:rPr lang="zh-CN" altLang="en-US" sz="1200" dirty="0">
                          <a:solidFill>
                            <a:schemeClr val="bg1"/>
                          </a:solidFill>
                          <a:latin typeface="等线" panose="02010600030101010101" charset="-122"/>
                          <a:ea typeface="等线" panose="02010600030101010101" charset="-122"/>
                        </a:rPr>
                        <a:t>您认为手机支架的合适尺寸是</a:t>
                      </a:r>
                      <a:endParaRPr lang="en-US" altLang="en-US" sz="1200" dirty="0">
                        <a:solidFill>
                          <a:schemeClr val="bg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cap="flat" cmpd="sng" algn="ctr">
                      <a:solidFill>
                        <a:srgbClr val="83A29D"/>
                      </a:solidFill>
                      <a:prstDash val="solid"/>
                      <a:round/>
                      <a:headEnd type="none" w="med" len="med"/>
                      <a:tailEnd type="none" w="med" len="med"/>
                    </a:lnR>
                    <a:lnT w="12700">
                      <a:solidFill>
                        <a:srgbClr val="83A29D"/>
                      </a:solidFill>
                      <a:prstDash val="solid"/>
                    </a:lnT>
                    <a:lnB w="12700" cap="flat" cmpd="sng" algn="ctr">
                      <a:solidFill>
                        <a:srgbClr val="83A29D"/>
                      </a:solidFill>
                      <a:prstDash val="solid"/>
                      <a:round/>
                      <a:headEnd type="none" w="med" len="med"/>
                      <a:tailEnd type="none" w="med" len="med"/>
                    </a:lnB>
                    <a:solidFill>
                      <a:srgbClr val="5B7A79"/>
                    </a:solidFill>
                  </a:tcPr>
                </a:tc>
                <a:tc>
                  <a:txBody>
                    <a:bodyPr/>
                    <a:lstStyle/>
                    <a:p>
                      <a:pPr indent="0">
                        <a:buNone/>
                      </a:pPr>
                      <a:r>
                        <a:rPr lang="zh-CN" altLang="en-US" sz="1200" dirty="0">
                          <a:latin typeface="等线" panose="02010600030101010101" charset="-122"/>
                          <a:ea typeface="等线" panose="02010600030101010101" charset="-122"/>
                        </a:rPr>
                        <a:t>〇与手机比例合适　〇小巧易收纳　〇大于手机尺寸  〇能支撑手机就行</a:t>
                      </a:r>
                      <a:endParaRPr lang="en-US" sz="1200" dirty="0">
                        <a:latin typeface="等线" panose="02010600030101010101" charset="-122"/>
                        <a:ea typeface="等线" panose="02010600030101010101" charset="-122"/>
                      </a:endParaRPr>
                    </a:p>
                  </a:txBody>
                  <a:tcPr marL="68580" marR="68580" marT="0" marB="0" anchor="ctr">
                    <a:lnL w="12700" cap="flat" cmpd="sng" algn="ctr">
                      <a:solidFill>
                        <a:srgbClr val="83A29D"/>
                      </a:solidFill>
                      <a:prstDash val="solid"/>
                      <a:round/>
                      <a:headEnd type="none" w="med" len="med"/>
                      <a:tailEnd type="none" w="med" len="med"/>
                    </a:lnL>
                    <a:lnR w="12700">
                      <a:solidFill>
                        <a:srgbClr val="83A29D"/>
                      </a:solidFill>
                      <a:prstDash val="solid"/>
                    </a:lnR>
                    <a:lnT w="12700">
                      <a:solidFill>
                        <a:srgbClr val="83A29D"/>
                      </a:solidFill>
                      <a:prstDash val="solid"/>
                    </a:lnT>
                    <a:lnB w="12700" cap="flat" cmpd="sng" algn="ctr">
                      <a:solidFill>
                        <a:srgbClr val="83A29D"/>
                      </a:solidFill>
                      <a:prstDash val="solid"/>
                      <a:round/>
                      <a:headEnd type="none" w="med" len="med"/>
                      <a:tailEnd type="none" w="med" len="med"/>
                    </a:lnB>
                  </a:tcPr>
                </a:tc>
                <a:extLst>
                  <a:ext uri="{0D108BD9-81ED-4DB2-BD59-A6C34878D82A}">
                    <a16:rowId xmlns:a16="http://schemas.microsoft.com/office/drawing/2014/main" val="2044797980"/>
                  </a:ext>
                </a:extLst>
              </a:tr>
              <a:tr h="335137">
                <a:tc>
                  <a:txBody>
                    <a:bodyPr/>
                    <a:lstStyle/>
                    <a:p>
                      <a:pPr indent="0" algn="ctr">
                        <a:buNone/>
                      </a:pPr>
                      <a:r>
                        <a:rPr lang="zh-CN" altLang="en-US" sz="1200" dirty="0">
                          <a:solidFill>
                            <a:schemeClr val="bg1"/>
                          </a:solidFill>
                          <a:latin typeface="等线" panose="02010600030101010101" charset="-122"/>
                          <a:ea typeface="等线" panose="02010600030101010101" charset="-122"/>
                        </a:rPr>
                        <a:t>目前市场上的手机支架存在的问题</a:t>
                      </a:r>
                      <a:endParaRPr lang="en-US" altLang="en-US" sz="1200" dirty="0">
                        <a:solidFill>
                          <a:schemeClr val="bg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cap="flat" cmpd="sng" algn="ctr">
                      <a:solidFill>
                        <a:srgbClr val="83A29D"/>
                      </a:solidFill>
                      <a:prstDash val="solid"/>
                      <a:round/>
                      <a:headEnd type="none" w="med" len="med"/>
                      <a:tailEnd type="none" w="med" len="med"/>
                    </a:lnR>
                    <a:lnT w="12700">
                      <a:solidFill>
                        <a:srgbClr val="83A29D"/>
                      </a:solidFill>
                      <a:prstDash val="solid"/>
                    </a:lnT>
                    <a:lnB w="12700" cap="flat" cmpd="sng" algn="ctr">
                      <a:solidFill>
                        <a:srgbClr val="83A29D"/>
                      </a:solidFill>
                      <a:prstDash val="solid"/>
                      <a:round/>
                      <a:headEnd type="none" w="med" len="med"/>
                      <a:tailEnd type="none" w="med" len="med"/>
                    </a:lnB>
                    <a:solidFill>
                      <a:srgbClr val="5B7A79"/>
                    </a:solidFill>
                  </a:tcPr>
                </a:tc>
                <a:tc>
                  <a:txBody>
                    <a:bodyPr/>
                    <a:lstStyle/>
                    <a:p>
                      <a:pPr indent="0">
                        <a:buNone/>
                      </a:pPr>
                      <a:r>
                        <a:rPr lang="zh-CN" altLang="en-US" sz="1200" dirty="0">
                          <a:latin typeface="等线" panose="02010600030101010101" charset="-122"/>
                          <a:ea typeface="等线" panose="02010600030101010101" charset="-122"/>
                        </a:rPr>
                        <a:t>〇不美观　〇不易携带　〇质量差　〇不灵活　〇其他</a:t>
                      </a:r>
                      <a:endParaRPr lang="en-US" sz="1200" dirty="0">
                        <a:latin typeface="等线" panose="02010600030101010101" charset="-122"/>
                        <a:ea typeface="等线" panose="02010600030101010101" charset="-122"/>
                      </a:endParaRPr>
                    </a:p>
                  </a:txBody>
                  <a:tcPr marL="68580" marR="68580" marT="0" marB="0" anchor="ctr">
                    <a:lnL w="12700" cap="flat" cmpd="sng" algn="ctr">
                      <a:solidFill>
                        <a:srgbClr val="83A29D"/>
                      </a:solidFill>
                      <a:prstDash val="solid"/>
                      <a:round/>
                      <a:headEnd type="none" w="med" len="med"/>
                      <a:tailEnd type="none" w="med" len="med"/>
                    </a:lnL>
                    <a:lnR w="12700">
                      <a:solidFill>
                        <a:srgbClr val="83A29D"/>
                      </a:solidFill>
                      <a:prstDash val="solid"/>
                    </a:lnR>
                    <a:lnT w="12700">
                      <a:solidFill>
                        <a:srgbClr val="83A29D"/>
                      </a:solidFill>
                      <a:prstDash val="solid"/>
                    </a:lnT>
                    <a:lnB w="12700" cap="flat" cmpd="sng" algn="ctr">
                      <a:solidFill>
                        <a:srgbClr val="83A29D"/>
                      </a:solidFill>
                      <a:prstDash val="solid"/>
                      <a:round/>
                      <a:headEnd type="none" w="med" len="med"/>
                      <a:tailEnd type="none" w="med" len="med"/>
                    </a:lnB>
                  </a:tcPr>
                </a:tc>
                <a:extLst>
                  <a:ext uri="{0D108BD9-81ED-4DB2-BD59-A6C34878D82A}">
                    <a16:rowId xmlns:a16="http://schemas.microsoft.com/office/drawing/2014/main" val="364536198"/>
                  </a:ext>
                </a:extLst>
              </a:tr>
              <a:tr h="335137">
                <a:tc>
                  <a:txBody>
                    <a:bodyPr/>
                    <a:lstStyle/>
                    <a:p>
                      <a:pPr indent="0" algn="ctr">
                        <a:buNone/>
                      </a:pPr>
                      <a:r>
                        <a:rPr lang="zh-CN" altLang="en-US" sz="1200" dirty="0">
                          <a:solidFill>
                            <a:schemeClr val="bg1"/>
                          </a:solidFill>
                          <a:latin typeface="等线" panose="02010600030101010101" charset="-122"/>
                          <a:ea typeface="等线" panose="02010600030101010101" charset="-122"/>
                        </a:rPr>
                        <a:t>您对手机支架的其他要求</a:t>
                      </a:r>
                      <a:endParaRPr lang="en-US" altLang="en-US" sz="1200" dirty="0">
                        <a:solidFill>
                          <a:schemeClr val="bg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cap="flat" cmpd="sng" algn="ctr">
                      <a:solidFill>
                        <a:srgbClr val="83A29D"/>
                      </a:solidFill>
                      <a:prstDash val="solid"/>
                      <a:round/>
                      <a:headEnd type="none" w="med" len="med"/>
                      <a:tailEnd type="none" w="med" len="med"/>
                    </a:lnR>
                    <a:lnT w="12700">
                      <a:solidFill>
                        <a:srgbClr val="83A29D"/>
                      </a:solidFill>
                      <a:prstDash val="solid"/>
                    </a:lnT>
                    <a:lnB w="12700">
                      <a:solidFill>
                        <a:srgbClr val="83A29D"/>
                      </a:solidFill>
                      <a:prstDash val="solid"/>
                    </a:lnB>
                    <a:solidFill>
                      <a:srgbClr val="5B7A79"/>
                    </a:solidFill>
                  </a:tcPr>
                </a:tc>
                <a:tc>
                  <a:txBody>
                    <a:bodyPr/>
                    <a:lstStyle/>
                    <a:p>
                      <a:pPr indent="0">
                        <a:buNone/>
                      </a:pPr>
                      <a:r>
                        <a:rPr lang="zh-CN" altLang="en-US" sz="1200" dirty="0">
                          <a:latin typeface="等线" panose="02010600030101010101" charset="-122"/>
                          <a:ea typeface="等线" panose="02010600030101010101" charset="-122"/>
                        </a:rPr>
                        <a:t>〇稳固性强　〇不刮伤手机　〇表面光顺   其他要求建议：</a:t>
                      </a:r>
                      <a:endParaRPr lang="en-US" sz="1200" dirty="0">
                        <a:latin typeface="等线" panose="02010600030101010101" charset="-122"/>
                        <a:ea typeface="等线" panose="02010600030101010101" charset="-122"/>
                      </a:endParaRPr>
                    </a:p>
                  </a:txBody>
                  <a:tcPr marL="68580" marR="68580" marT="0" marB="0" anchor="ctr">
                    <a:lnL w="12700" cap="flat" cmpd="sng" algn="ctr">
                      <a:solidFill>
                        <a:srgbClr val="83A29D"/>
                      </a:solidFill>
                      <a:prstDash val="solid"/>
                      <a:round/>
                      <a:headEnd type="none" w="med" len="med"/>
                      <a:tailEnd type="none" w="med" len="med"/>
                    </a:lnL>
                    <a:lnR w="12700">
                      <a:solidFill>
                        <a:srgbClr val="83A29D"/>
                      </a:solidFill>
                      <a:prstDash val="solid"/>
                    </a:lnR>
                    <a:lnT w="12700">
                      <a:solidFill>
                        <a:srgbClr val="83A29D"/>
                      </a:solidFill>
                      <a:prstDash val="solid"/>
                    </a:lnT>
                    <a:lnB w="12700">
                      <a:solidFill>
                        <a:srgbClr val="83A29D"/>
                      </a:solidFill>
                      <a:prstDash val="solid"/>
                    </a:lnB>
                  </a:tcPr>
                </a:tc>
                <a:extLst>
                  <a:ext uri="{0D108BD9-81ED-4DB2-BD59-A6C34878D82A}">
                    <a16:rowId xmlns:a16="http://schemas.microsoft.com/office/drawing/2014/main" val="1622681643"/>
                  </a:ext>
                </a:extLst>
              </a:tr>
            </a:tbl>
          </a:graphicData>
        </a:graphic>
      </p:graphicFrame>
      <p:grpSp>
        <p:nvGrpSpPr>
          <p:cNvPr id="6" name="组合 5"/>
          <p:cNvGrpSpPr/>
          <p:nvPr/>
        </p:nvGrpSpPr>
        <p:grpSpPr>
          <a:xfrm>
            <a:off x="1341120" y="1178560"/>
            <a:ext cx="5149215" cy="429260"/>
            <a:chOff x="756" y="1856"/>
            <a:chExt cx="8109" cy="676"/>
          </a:xfrm>
        </p:grpSpPr>
        <p:sp>
          <p:nvSpPr>
            <p:cNvPr id="11" name="文本框 10"/>
            <p:cNvSpPr txBox="1"/>
            <p:nvPr/>
          </p:nvSpPr>
          <p:spPr>
            <a:xfrm>
              <a:off x="1999" y="1856"/>
              <a:ext cx="6866" cy="677"/>
            </a:xfrm>
            <a:prstGeom prst="rect">
              <a:avLst/>
            </a:prstGeom>
            <a:noFill/>
          </p:spPr>
          <p:txBody>
            <a:bodyPr wrap="square" rtlCol="0">
              <a:spAutoFit/>
            </a:bodyPr>
            <a:lstStyle/>
            <a:p>
              <a:r>
                <a:rPr sz="2200" b="1" kern="0" spc="300" dirty="0" err="1">
                  <a:solidFill>
                    <a:srgbClr val="01786A"/>
                  </a:solidFill>
                  <a:latin typeface="微软雅黑" panose="020B0503020204020204" charset="-122"/>
                  <a:ea typeface="微软雅黑" panose="020B0503020204020204" charset="-122"/>
                  <a:cs typeface="微软雅黑" panose="020B0503020204020204" charset="-122"/>
                  <a:sym typeface="+mn-ea"/>
                </a:rPr>
                <a:t>需求</a:t>
              </a:r>
              <a:r>
                <a:rPr lang="zh-CN" altLang="en-US"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rPr>
                <a:t>调研</a:t>
              </a:r>
              <a:endParaRPr lang="zh-CN" sz="2000" b="1" kern="0" spc="300" dirty="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sp>
          <p:nvSpPr>
            <p:cNvPr id="13" name="圆角矩形 12"/>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b="1">
                  <a:solidFill>
                    <a:schemeClr val="bg1"/>
                  </a:solidFill>
                </a:rPr>
                <a:t>1</a:t>
              </a:r>
            </a:p>
          </p:txBody>
        </p:sp>
      </p:grpSp>
      <p:grpSp>
        <p:nvGrpSpPr>
          <p:cNvPr id="17" name="组合 16">
            <a:extLst>
              <a:ext uri="{FF2B5EF4-FFF2-40B4-BE49-F238E27FC236}">
                <a16:creationId xmlns:a16="http://schemas.microsoft.com/office/drawing/2014/main" id="{D0A54DDE-7AD7-414C-9127-8A58869994AF}"/>
              </a:ext>
            </a:extLst>
          </p:cNvPr>
          <p:cNvGrpSpPr/>
          <p:nvPr/>
        </p:nvGrpSpPr>
        <p:grpSpPr>
          <a:xfrm>
            <a:off x="0" y="-26670"/>
            <a:ext cx="12322175" cy="904875"/>
            <a:chOff x="0" y="-42"/>
            <a:chExt cx="19405" cy="1425"/>
          </a:xfrm>
        </p:grpSpPr>
        <p:sp>
          <p:nvSpPr>
            <p:cNvPr id="18" name="矩形 17">
              <a:extLst>
                <a:ext uri="{FF2B5EF4-FFF2-40B4-BE49-F238E27FC236}">
                  <a16:creationId xmlns:a16="http://schemas.microsoft.com/office/drawing/2014/main" id="{843F9AD2-927A-4205-9418-D0A64C6EC7A9}"/>
                </a:ext>
              </a:extLst>
            </p:cNvPr>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a:extLst>
                <a:ext uri="{FF2B5EF4-FFF2-40B4-BE49-F238E27FC236}">
                  <a16:creationId xmlns:a16="http://schemas.microsoft.com/office/drawing/2014/main" id="{3D73FDCB-0256-46B8-B319-19075E0F3FAF}"/>
                </a:ext>
              </a:extLst>
            </p:cNvPr>
            <p:cNvGrpSpPr/>
            <p:nvPr/>
          </p:nvGrpSpPr>
          <p:grpSpPr>
            <a:xfrm>
              <a:off x="302" y="184"/>
              <a:ext cx="1304" cy="1199"/>
              <a:chOff x="756" y="1232"/>
              <a:chExt cx="1304" cy="1199"/>
            </a:xfrm>
          </p:grpSpPr>
          <p:sp>
            <p:nvSpPr>
              <p:cNvPr id="23" name="矩形 22">
                <a:extLst>
                  <a:ext uri="{FF2B5EF4-FFF2-40B4-BE49-F238E27FC236}">
                    <a16:creationId xmlns:a16="http://schemas.microsoft.com/office/drawing/2014/main" id="{12BBD931-C662-4F00-B320-316F8B596E83}"/>
                  </a:ext>
                </a:extLst>
              </p:cNvPr>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a16="http://schemas.microsoft.com/office/drawing/2014/main" id="{8115937C-A923-4DDC-86AD-E08779A073DC}"/>
                  </a:ext>
                </a:extLst>
              </p:cNvPr>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a16="http://schemas.microsoft.com/office/drawing/2014/main" id="{40880E86-3F8E-455E-B10F-018ADD10FAE2}"/>
                  </a:ext>
                </a:extLst>
              </p:cNvPr>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文本框 19">
              <a:extLst>
                <a:ext uri="{FF2B5EF4-FFF2-40B4-BE49-F238E27FC236}">
                  <a16:creationId xmlns:a16="http://schemas.microsoft.com/office/drawing/2014/main" id="{1CCDFEA8-1D85-4145-8679-CD9B8E9DB173}"/>
                </a:ext>
              </a:extLst>
            </p:cNvPr>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21" name="矩形 20">
              <a:extLst>
                <a:ext uri="{FF2B5EF4-FFF2-40B4-BE49-F238E27FC236}">
                  <a16:creationId xmlns:a16="http://schemas.microsoft.com/office/drawing/2014/main" id="{7AD1A77D-2835-4B42-8A8B-154B78DE54CA}"/>
                </a:ext>
              </a:extLst>
            </p:cNvPr>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a16="http://schemas.microsoft.com/office/drawing/2014/main" id="{9E4262EE-46E1-4817-AA17-DDEB347ED884}"/>
                </a:ext>
              </a:extLst>
            </p:cNvPr>
            <p:cNvSpPr txBox="1"/>
            <p:nvPr/>
          </p:nvSpPr>
          <p:spPr>
            <a:xfrm>
              <a:off x="13115" y="71"/>
              <a:ext cx="6290" cy="727"/>
            </a:xfrm>
            <a:prstGeom prst="rect">
              <a:avLst/>
            </a:prstGeom>
            <a:noFill/>
          </p:spPr>
          <p:txBody>
            <a:bodyPr wrap="square" rtlCol="0" anchor="t">
              <a:spAutoFit/>
            </a:bodyPr>
            <a:lstStyle/>
            <a:p>
              <a:r>
                <a:rPr lang="zh-CN" altLang="en-US" sz="2400" b="1" dirty="0">
                  <a:solidFill>
                    <a:srgbClr val="FFFF00"/>
                  </a:solidFill>
                  <a:sym typeface="+mn-ea"/>
                </a:rPr>
                <a:t>任务1  规划手机支架模型</a:t>
              </a: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31949" y="1917065"/>
            <a:ext cx="8712051" cy="707886"/>
          </a:xfrm>
          <a:prstGeom prst="rect">
            <a:avLst/>
          </a:prstGeom>
          <a:noFill/>
        </p:spPr>
        <p:txBody>
          <a:bodyPr wrap="square" rtlCol="0" anchor="t">
            <a:spAutoFit/>
          </a:bodyPr>
          <a:lstStyle/>
          <a:p>
            <a:pPr indent="508000" fontAlgn="auto">
              <a:extLst>
                <a:ext uri="{35155182-B16C-46BC-9424-99874614C6A1}">
                  <wpsdc:indentchars xmlns:wpsdc="http://www.wps.cn/officeDocument/2017/drawingmlCustomData" xmlns="" val="200" checksum="282533468"/>
                </a:ext>
              </a:extLst>
            </a:pPr>
            <a:r>
              <a:rPr lang="zh-CN" altLang="en-US" sz="2000" dirty="0">
                <a:solidFill>
                  <a:srgbClr val="F65738"/>
                </a:solidFill>
              </a:rPr>
              <a:t>对调研数据进行分析汇总，得到如表所示的手机支架需求问卷调查结果和如图所示的手机支架设计概念图。</a:t>
            </a:r>
          </a:p>
        </p:txBody>
      </p:sp>
      <p:graphicFrame>
        <p:nvGraphicFramePr>
          <p:cNvPr id="5" name="表格 4"/>
          <p:cNvGraphicFramePr/>
          <p:nvPr>
            <p:custDataLst>
              <p:tags r:id="rId1"/>
            </p:custDataLst>
            <p:extLst>
              <p:ext uri="{D42A27DB-BD31-4B8C-83A1-F6EECF244321}">
                <p14:modId xmlns:p14="http://schemas.microsoft.com/office/powerpoint/2010/main" val="963321052"/>
              </p:ext>
            </p:extLst>
          </p:nvPr>
        </p:nvGraphicFramePr>
        <p:xfrm>
          <a:off x="2130425" y="3246765"/>
          <a:ext cx="5045575" cy="2270235"/>
        </p:xfrm>
        <a:graphic>
          <a:graphicData uri="http://schemas.openxmlformats.org/drawingml/2006/table">
            <a:tbl>
              <a:tblPr firstRow="1" bandRow="1">
                <a:effectLst>
                  <a:outerShdw blurRad="50800" dist="38100" dir="2700000" algn="tl" rotWithShape="0">
                    <a:srgbClr val="5B7A79">
                      <a:alpha val="40000"/>
                    </a:srgbClr>
                  </a:outerShdw>
                </a:effectLst>
                <a:tableStyleId>{C083E6E3-FA7D-4D7B-A595-EF9225AFEA82}</a:tableStyleId>
              </a:tblPr>
              <a:tblGrid>
                <a:gridCol w="1157575">
                  <a:extLst>
                    <a:ext uri="{9D8B030D-6E8A-4147-A177-3AD203B41FA5}">
                      <a16:colId xmlns:a16="http://schemas.microsoft.com/office/drawing/2014/main" val="1769592959"/>
                    </a:ext>
                  </a:extLst>
                </a:gridCol>
                <a:gridCol w="1368000">
                  <a:extLst>
                    <a:ext uri="{9D8B030D-6E8A-4147-A177-3AD203B41FA5}">
                      <a16:colId xmlns:a16="http://schemas.microsoft.com/office/drawing/2014/main" val="387269108"/>
                    </a:ext>
                  </a:extLst>
                </a:gridCol>
                <a:gridCol w="1296000">
                  <a:extLst>
                    <a:ext uri="{9D8B030D-6E8A-4147-A177-3AD203B41FA5}">
                      <a16:colId xmlns:a16="http://schemas.microsoft.com/office/drawing/2014/main" val="3278722524"/>
                    </a:ext>
                  </a:extLst>
                </a:gridCol>
                <a:gridCol w="1224000">
                  <a:extLst>
                    <a:ext uri="{9D8B030D-6E8A-4147-A177-3AD203B41FA5}">
                      <a16:colId xmlns:a16="http://schemas.microsoft.com/office/drawing/2014/main" val="20001"/>
                    </a:ext>
                  </a:extLst>
                </a:gridCol>
              </a:tblGrid>
              <a:tr h="576650">
                <a:tc>
                  <a:txBody>
                    <a:bodyPr/>
                    <a:lstStyle/>
                    <a:p>
                      <a:pPr indent="0">
                        <a:buNone/>
                      </a:pPr>
                      <a:r>
                        <a:rPr lang="zh-CN" altLang="en-US" sz="1800" b="0" dirty="0">
                          <a:solidFill>
                            <a:schemeClr val="tx1"/>
                          </a:solidFill>
                          <a:latin typeface="等线" panose="02010600030101010101" charset="-122"/>
                          <a:ea typeface="等线" panose="02010600030101010101" charset="-122"/>
                        </a:rPr>
                        <a:t>手机支架</a:t>
                      </a:r>
                      <a:endParaRPr lang="en-US" altLang="zh-CN" sz="1800" b="0" dirty="0">
                        <a:solidFill>
                          <a:schemeClr val="tx1"/>
                        </a:solidFill>
                        <a:latin typeface="等线" panose="02010600030101010101" charset="-122"/>
                        <a:ea typeface="等线" panose="02010600030101010101" charset="-122"/>
                      </a:endParaRPr>
                    </a:p>
                    <a:p>
                      <a:pPr indent="0">
                        <a:buNone/>
                      </a:pPr>
                      <a:r>
                        <a:rPr lang="zh-CN" altLang="en-US" sz="1800" b="0" dirty="0">
                          <a:solidFill>
                            <a:schemeClr val="tx1"/>
                          </a:solidFill>
                          <a:latin typeface="等线" panose="02010600030101010101" charset="-122"/>
                          <a:ea typeface="等线" panose="02010600030101010101" charset="-122"/>
                        </a:rPr>
                        <a:t>需求项目</a:t>
                      </a:r>
                      <a:endParaRPr lang="en-US" sz="1800" b="0" dirty="0">
                        <a:solidFill>
                          <a:schemeClr val="tx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cap="flat" cmpd="sng" algn="ctr">
                      <a:solidFill>
                        <a:srgbClr val="83A29D"/>
                      </a:solidFill>
                      <a:prstDash val="solid"/>
                      <a:round/>
                      <a:headEnd type="none" w="med" len="med"/>
                      <a:tailEnd type="none" w="med" len="med"/>
                    </a:lnR>
                    <a:lnT w="12700">
                      <a:solidFill>
                        <a:srgbClr val="83A29D"/>
                      </a:solidFill>
                      <a:prstDash val="solid"/>
                    </a:lnT>
                    <a:lnB w="12700" cap="flat" cmpd="sng" algn="ctr">
                      <a:solidFill>
                        <a:srgbClr val="83A29D"/>
                      </a:solidFill>
                      <a:prstDash val="solid"/>
                      <a:round/>
                      <a:headEnd type="none" w="med" len="med"/>
                      <a:tailEnd type="none" w="med" len="med"/>
                    </a:lnB>
                    <a:solidFill>
                      <a:srgbClr val="5B7A79"/>
                    </a:solidFill>
                  </a:tcPr>
                </a:tc>
                <a:tc>
                  <a:txBody>
                    <a:bodyPr/>
                    <a:lstStyle/>
                    <a:p>
                      <a:pPr indent="0">
                        <a:buNone/>
                      </a:pPr>
                      <a:r>
                        <a:rPr lang="zh-CN" altLang="en-US" sz="1800" b="0" dirty="0">
                          <a:solidFill>
                            <a:schemeClr val="tx1"/>
                          </a:solidFill>
                          <a:latin typeface="等线" panose="02010600030101010101" charset="-122"/>
                          <a:ea typeface="等线" panose="02010600030101010101" charset="-122"/>
                        </a:rPr>
                        <a:t>手机支架</a:t>
                      </a:r>
                      <a:endParaRPr lang="en-US" altLang="zh-CN" sz="1800" b="0" dirty="0">
                        <a:solidFill>
                          <a:schemeClr val="tx1"/>
                        </a:solidFill>
                        <a:latin typeface="等线" panose="02010600030101010101" charset="-122"/>
                        <a:ea typeface="等线" panose="02010600030101010101" charset="-122"/>
                      </a:endParaRPr>
                    </a:p>
                    <a:p>
                      <a:pPr indent="0">
                        <a:buNone/>
                      </a:pPr>
                      <a:r>
                        <a:rPr lang="zh-CN" altLang="en-US" sz="1800" b="0" dirty="0">
                          <a:solidFill>
                            <a:schemeClr val="tx1"/>
                          </a:solidFill>
                          <a:latin typeface="等线" panose="02010600030101010101" charset="-122"/>
                          <a:ea typeface="等线" panose="02010600030101010101" charset="-122"/>
                        </a:rPr>
                        <a:t>需求偏好</a:t>
                      </a:r>
                      <a:endParaRPr lang="en-US" sz="1800" b="0" dirty="0">
                        <a:solidFill>
                          <a:schemeClr val="tx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cap="flat" cmpd="sng" algn="ctr">
                      <a:solidFill>
                        <a:srgbClr val="FF0000"/>
                      </a:solidFill>
                      <a:prstDash val="solid"/>
                      <a:round/>
                      <a:headEnd type="none" w="med" len="med"/>
                      <a:tailEnd type="none" w="med" len="med"/>
                    </a:lnR>
                    <a:lnT w="12700">
                      <a:solidFill>
                        <a:srgbClr val="83A29D"/>
                      </a:solidFill>
                      <a:prstDash val="solid"/>
                    </a:lnT>
                    <a:lnB w="12700" cap="flat" cmpd="sng" algn="ctr">
                      <a:solidFill>
                        <a:srgbClr val="83A29D"/>
                      </a:solidFill>
                      <a:prstDash val="solid"/>
                      <a:round/>
                      <a:headEnd type="none" w="med" len="med"/>
                      <a:tailEnd type="none" w="med" len="med"/>
                    </a:lnB>
                    <a:solidFill>
                      <a:srgbClr val="5B7A79"/>
                    </a:solidFill>
                  </a:tcPr>
                </a:tc>
                <a:tc>
                  <a:txBody>
                    <a:bodyPr/>
                    <a:lstStyle/>
                    <a:p>
                      <a:pPr indent="0">
                        <a:buNone/>
                      </a:pPr>
                      <a:r>
                        <a:rPr lang="zh-CN" altLang="en-US" sz="1800" b="0" dirty="0">
                          <a:solidFill>
                            <a:schemeClr val="tx1"/>
                          </a:solidFill>
                          <a:latin typeface="等线" panose="02010600030101010101" charset="-122"/>
                          <a:ea typeface="等线" panose="02010600030101010101" charset="-122"/>
                        </a:rPr>
                        <a:t>手机支架</a:t>
                      </a:r>
                      <a:endParaRPr lang="en-US" altLang="zh-CN" sz="1800" b="0" dirty="0">
                        <a:solidFill>
                          <a:schemeClr val="tx1"/>
                        </a:solidFill>
                        <a:latin typeface="等线" panose="02010600030101010101" charset="-122"/>
                        <a:ea typeface="等线" panose="02010600030101010101" charset="-122"/>
                      </a:endParaRPr>
                    </a:p>
                    <a:p>
                      <a:pPr indent="0">
                        <a:buNone/>
                      </a:pPr>
                      <a:r>
                        <a:rPr lang="zh-CN" altLang="en-US" sz="1800" b="0" dirty="0">
                          <a:solidFill>
                            <a:schemeClr val="tx1"/>
                          </a:solidFill>
                          <a:latin typeface="等线" panose="02010600030101010101" charset="-122"/>
                          <a:ea typeface="等线" panose="02010600030101010101" charset="-122"/>
                        </a:rPr>
                        <a:t>需求项目</a:t>
                      </a:r>
                      <a:endParaRPr lang="en-US" sz="1800" b="0" dirty="0">
                        <a:solidFill>
                          <a:schemeClr val="tx1"/>
                        </a:solidFill>
                        <a:latin typeface="等线" panose="02010600030101010101" charset="-122"/>
                        <a:ea typeface="等线" panose="02010600030101010101" charset="-122"/>
                      </a:endParaRPr>
                    </a:p>
                  </a:txBody>
                  <a:tcPr marL="68580" marR="68580" marT="0" marB="0" anchor="ctr">
                    <a:lnL w="12700" cap="flat" cmpd="sng" algn="ctr">
                      <a:solidFill>
                        <a:srgbClr val="FF0000"/>
                      </a:solidFill>
                      <a:prstDash val="solid"/>
                      <a:round/>
                      <a:headEnd type="none" w="med" len="med"/>
                      <a:tailEnd type="none" w="med" len="med"/>
                    </a:lnL>
                    <a:lnR w="12700" cap="flat" cmpd="sng" algn="ctr">
                      <a:solidFill>
                        <a:srgbClr val="83A29D"/>
                      </a:solidFill>
                      <a:prstDash val="solid"/>
                      <a:round/>
                      <a:headEnd type="none" w="med" len="med"/>
                      <a:tailEnd type="none" w="med" len="med"/>
                    </a:lnR>
                    <a:lnT w="12700">
                      <a:solidFill>
                        <a:srgbClr val="83A29D"/>
                      </a:solidFill>
                      <a:prstDash val="solid"/>
                    </a:lnT>
                    <a:lnB w="12700" cap="flat" cmpd="sng" algn="ctr">
                      <a:solidFill>
                        <a:srgbClr val="83A29D"/>
                      </a:solidFill>
                      <a:prstDash val="solid"/>
                      <a:round/>
                      <a:headEnd type="none" w="med" len="med"/>
                      <a:tailEnd type="none" w="med" len="med"/>
                    </a:lnB>
                    <a:solidFill>
                      <a:srgbClr val="5B7A79"/>
                    </a:solidFill>
                  </a:tcPr>
                </a:tc>
                <a:tc>
                  <a:txBody>
                    <a:bodyPr/>
                    <a:lstStyle/>
                    <a:p>
                      <a:pPr indent="0">
                        <a:buNone/>
                      </a:pPr>
                      <a:r>
                        <a:rPr lang="zh-CN" altLang="en-US" sz="1800" b="0" i="0" u="none" strike="noStrike" baseline="0" dirty="0">
                          <a:solidFill>
                            <a:schemeClr val="tx1"/>
                          </a:solidFill>
                          <a:latin typeface="FZZDXK--GBK1-0"/>
                        </a:rPr>
                        <a:t>手机支架需求偏好</a:t>
                      </a:r>
                      <a:endParaRPr lang="en-US" sz="1800" b="0" dirty="0">
                        <a:solidFill>
                          <a:schemeClr val="tx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solidFill>
                      <a:srgbClr val="5B7A79"/>
                    </a:solidFill>
                  </a:tcPr>
                </a:tc>
                <a:extLst>
                  <a:ext uri="{0D108BD9-81ED-4DB2-BD59-A6C34878D82A}">
                    <a16:rowId xmlns:a16="http://schemas.microsoft.com/office/drawing/2014/main" val="10000"/>
                  </a:ext>
                </a:extLst>
              </a:tr>
              <a:tr h="504000">
                <a:tc>
                  <a:txBody>
                    <a:bodyPr/>
                    <a:lstStyle/>
                    <a:p>
                      <a:pPr marL="0" indent="0" algn="l" defTabSz="914400" rtl="0" eaLnBrk="1" latinLnBrk="0" hangingPunct="1">
                        <a:buNone/>
                      </a:pPr>
                      <a:r>
                        <a:rPr lang="zh-CN" altLang="en-US" sz="1800" kern="1200" dirty="0">
                          <a:solidFill>
                            <a:schemeClr val="tx1"/>
                          </a:solidFill>
                          <a:latin typeface="等线" panose="02010600030101010101" charset="-122"/>
                          <a:ea typeface="等线" panose="02010600030101010101" charset="-122"/>
                          <a:cs typeface="+mn-cs"/>
                        </a:rPr>
                        <a:t>风格</a:t>
                      </a:r>
                      <a:endParaRPr lang="en-US" sz="1800" kern="1200" dirty="0">
                        <a:solidFill>
                          <a:schemeClr val="tx1"/>
                        </a:solidFill>
                        <a:latin typeface="等线" panose="02010600030101010101" charset="-122"/>
                        <a:ea typeface="等线" panose="02010600030101010101" charset="-122"/>
                        <a:cs typeface="+mn-cs"/>
                      </a:endParaRPr>
                    </a:p>
                  </a:txBody>
                  <a:tcPr marL="68580" marR="68580" marT="0" marB="0" anchor="ctr">
                    <a:lnL w="12700">
                      <a:solidFill>
                        <a:srgbClr val="83A29D"/>
                      </a:solidFill>
                      <a:prstDash val="solid"/>
                    </a:lnL>
                    <a:lnR w="12700" cap="flat" cmpd="sng" algn="ctr">
                      <a:solidFill>
                        <a:srgbClr val="83A29D"/>
                      </a:solidFill>
                      <a:prstDash val="solid"/>
                      <a:round/>
                      <a:headEnd type="none" w="med" len="med"/>
                      <a:tailEnd type="none" w="med" len="me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tc>
                  <a:txBody>
                    <a:bodyPr/>
                    <a:lstStyle/>
                    <a:p>
                      <a:pPr indent="0">
                        <a:buNone/>
                      </a:pPr>
                      <a:r>
                        <a:rPr lang="zh-CN" altLang="en-US" sz="1800" dirty="0">
                          <a:latin typeface="等线" panose="02010600030101010101" charset="-122"/>
                          <a:ea typeface="等线" panose="02010600030101010101" charset="-122"/>
                        </a:rPr>
                        <a:t>创意独特</a:t>
                      </a:r>
                      <a:endParaRPr lang="en-US" sz="1800" dirty="0">
                        <a:latin typeface="等线" panose="02010600030101010101" charset="-122"/>
                        <a:ea typeface="等线" panose="02010600030101010101" charset="-122"/>
                      </a:endParaRPr>
                    </a:p>
                  </a:txBody>
                  <a:tcPr marL="68580" marR="68580" marT="0" marB="0" anchor="ctr">
                    <a:lnL w="12700">
                      <a:solidFill>
                        <a:srgbClr val="83A29D"/>
                      </a:solidFill>
                      <a:prstDash val="solid"/>
                    </a:lnL>
                    <a:lnR w="12700" cap="flat" cmpd="sng" algn="ctr">
                      <a:solidFill>
                        <a:srgbClr val="FF0000"/>
                      </a:solidFill>
                      <a:prstDash val="solid"/>
                      <a:round/>
                      <a:headEnd type="none" w="med" len="med"/>
                      <a:tailEnd type="none" w="med" len="me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solidFill>
                      <a:schemeClr val="accent3">
                        <a:alpha val="20000"/>
                      </a:schemeClr>
                    </a:solidFill>
                  </a:tcPr>
                </a:tc>
                <a:tc>
                  <a:txBody>
                    <a:bodyPr/>
                    <a:lstStyle/>
                    <a:p>
                      <a:pPr indent="0">
                        <a:buNone/>
                      </a:pPr>
                      <a:r>
                        <a:rPr lang="zh-CN" altLang="en-US" sz="1800" dirty="0">
                          <a:latin typeface="等线" panose="02010600030101010101" charset="-122"/>
                          <a:ea typeface="等线" panose="02010600030101010101" charset="-122"/>
                        </a:rPr>
                        <a:t>颜色</a:t>
                      </a:r>
                      <a:endParaRPr lang="en-US" sz="1800" dirty="0">
                        <a:latin typeface="等线" panose="02010600030101010101" charset="-122"/>
                        <a:ea typeface="等线" panose="02010600030101010101" charset="-122"/>
                      </a:endParaRPr>
                    </a:p>
                  </a:txBody>
                  <a:tcPr marL="68580" marR="68580" marT="0" marB="0" anchor="ctr">
                    <a:lnL w="12700" cap="flat" cmpd="sng" algn="ctr">
                      <a:solidFill>
                        <a:srgbClr val="FF0000"/>
                      </a:solidFill>
                      <a:prstDash val="solid"/>
                      <a:round/>
                      <a:headEnd type="none" w="med" len="med"/>
                      <a:tailEnd type="none" w="med" len="med"/>
                    </a:lnL>
                    <a:lnR w="12700" cap="flat" cmpd="sng" algn="ctr">
                      <a:solidFill>
                        <a:srgbClr val="83A29D"/>
                      </a:solidFill>
                      <a:prstDash val="solid"/>
                      <a:round/>
                      <a:headEnd type="none" w="med" len="med"/>
                      <a:tailEnd type="none" w="med" len="me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solidFill>
                      <a:schemeClr val="accent3">
                        <a:alpha val="20000"/>
                      </a:schemeClr>
                    </a:solidFill>
                  </a:tcPr>
                </a:tc>
                <a:tc>
                  <a:txBody>
                    <a:bodyPr/>
                    <a:lstStyle/>
                    <a:p>
                      <a:pPr indent="0">
                        <a:buNone/>
                      </a:pPr>
                      <a:r>
                        <a:rPr lang="zh-CN" altLang="en-US" sz="1800" kern="1200" dirty="0">
                          <a:solidFill>
                            <a:schemeClr val="tx1"/>
                          </a:solidFill>
                          <a:latin typeface="等线" panose="02010600030101010101" charset="-122"/>
                          <a:ea typeface="等线" panose="02010600030101010101" charset="-122"/>
                          <a:cs typeface="+mn-cs"/>
                        </a:rPr>
                        <a:t> 暖色系</a:t>
                      </a:r>
                      <a:endParaRPr lang="en-US" sz="1800" kern="1200" dirty="0">
                        <a:solidFill>
                          <a:schemeClr val="tx1"/>
                        </a:solidFill>
                        <a:latin typeface="等线" panose="02010600030101010101" charset="-122"/>
                        <a:ea typeface="等线" panose="02010600030101010101" charset="-122"/>
                        <a:cs typeface="+mn-cs"/>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tcPr>
                </a:tc>
                <a:extLst>
                  <a:ext uri="{0D108BD9-81ED-4DB2-BD59-A6C34878D82A}">
                    <a16:rowId xmlns:a16="http://schemas.microsoft.com/office/drawing/2014/main" val="10001"/>
                  </a:ext>
                </a:extLst>
              </a:tr>
              <a:tr h="542331">
                <a:tc>
                  <a:txBody>
                    <a:bodyPr/>
                    <a:lstStyle/>
                    <a:p>
                      <a:pPr indent="0">
                        <a:buNone/>
                      </a:pPr>
                      <a:r>
                        <a:rPr lang="zh-CN" altLang="en-US" sz="1800" dirty="0">
                          <a:latin typeface="等线" panose="02010600030101010101" charset="-122"/>
                          <a:ea typeface="等线" panose="02010600030101010101" charset="-122"/>
                        </a:rPr>
                        <a:t>材质</a:t>
                      </a:r>
                      <a:endParaRPr lang="en-US" sz="1800" dirty="0">
                        <a:latin typeface="等线" panose="02010600030101010101" charset="-122"/>
                        <a:ea typeface="等线" panose="02010600030101010101" charset="-122"/>
                      </a:endParaRPr>
                    </a:p>
                  </a:txBody>
                  <a:tcPr marL="68580" marR="68580" marT="0" marB="0" anchor="ctr">
                    <a:lnL w="12700">
                      <a:solidFill>
                        <a:srgbClr val="83A29D"/>
                      </a:solidFill>
                      <a:prstDash val="solid"/>
                    </a:lnL>
                    <a:lnR w="12700" cap="flat" cmpd="sng" algn="ctr">
                      <a:solidFill>
                        <a:srgbClr val="83A29D"/>
                      </a:solidFill>
                      <a:prstDash val="solid"/>
                      <a:round/>
                      <a:headEnd type="none" w="med" len="med"/>
                      <a:tailEnd type="none" w="med" len="me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tc>
                  <a:txBody>
                    <a:bodyPr/>
                    <a:lstStyle/>
                    <a:p>
                      <a:pPr indent="0">
                        <a:buNone/>
                      </a:pPr>
                      <a:r>
                        <a:rPr lang="zh-CN" altLang="en-US" sz="1800" dirty="0">
                          <a:latin typeface="等线" panose="02010600030101010101" charset="-122"/>
                          <a:ea typeface="等线" panose="02010600030101010101" charset="-122"/>
                        </a:rPr>
                        <a:t>塑料</a:t>
                      </a:r>
                      <a:endParaRPr lang="en-US" sz="1800" dirty="0">
                        <a:latin typeface="等线" panose="02010600030101010101" charset="-122"/>
                        <a:ea typeface="等线" panose="02010600030101010101" charset="-122"/>
                      </a:endParaRPr>
                    </a:p>
                  </a:txBody>
                  <a:tcPr marL="68580" marR="68580" marT="0" marB="0" anchor="ctr">
                    <a:lnL w="12700">
                      <a:solidFill>
                        <a:srgbClr val="83A29D"/>
                      </a:solidFill>
                      <a:prstDash val="solid"/>
                    </a:lnL>
                    <a:lnR w="12700" cap="flat" cmpd="sng" algn="ctr">
                      <a:solidFill>
                        <a:srgbClr val="FF0000"/>
                      </a:solidFill>
                      <a:prstDash val="solid"/>
                      <a:round/>
                      <a:headEnd type="none" w="med" len="med"/>
                      <a:tailEnd type="none" w="med" len="me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tc>
                  <a:txBody>
                    <a:bodyPr/>
                    <a:lstStyle/>
                    <a:p>
                      <a:pPr indent="0">
                        <a:buNone/>
                      </a:pPr>
                      <a:r>
                        <a:rPr lang="zh-CN" altLang="en-US" sz="1800" dirty="0">
                          <a:latin typeface="等线" panose="02010600030101010101" charset="-122"/>
                          <a:ea typeface="等线" panose="02010600030101010101" charset="-122"/>
                        </a:rPr>
                        <a:t>使用场景</a:t>
                      </a:r>
                      <a:endParaRPr lang="en-US" sz="1800" dirty="0">
                        <a:latin typeface="等线" panose="02010600030101010101" charset="-122"/>
                        <a:ea typeface="等线" panose="02010600030101010101" charset="-122"/>
                      </a:endParaRPr>
                    </a:p>
                  </a:txBody>
                  <a:tcPr marL="68580" marR="68580" marT="0" marB="0" anchor="ctr">
                    <a:lnL w="12700" cap="flat" cmpd="sng" algn="ctr">
                      <a:solidFill>
                        <a:srgbClr val="FF0000"/>
                      </a:solidFill>
                      <a:prstDash val="solid"/>
                      <a:round/>
                      <a:headEnd type="none" w="med" len="med"/>
                      <a:tailEnd type="none" w="med" len="med"/>
                    </a:lnL>
                    <a:lnR w="12700" cap="flat" cmpd="sng" algn="ctr">
                      <a:solidFill>
                        <a:srgbClr val="83A29D"/>
                      </a:solidFill>
                      <a:prstDash val="solid"/>
                      <a:round/>
                      <a:headEnd type="none" w="med" len="med"/>
                      <a:tailEnd type="none" w="med" len="me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tc>
                  <a:txBody>
                    <a:bodyPr/>
                    <a:lstStyle/>
                    <a:p>
                      <a:pPr indent="0">
                        <a:buNone/>
                      </a:pPr>
                      <a:r>
                        <a:rPr lang="zh-CN" altLang="en-US" sz="1800" dirty="0">
                          <a:latin typeface="等线" panose="02010600030101010101" charset="-122"/>
                          <a:ea typeface="等线" panose="02010600030101010101" charset="-122"/>
                        </a:rPr>
                        <a:t>桌面</a:t>
                      </a:r>
                      <a:endParaRPr lang="en-US" sz="1800" dirty="0">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tcPr>
                </a:tc>
                <a:extLst>
                  <a:ext uri="{0D108BD9-81ED-4DB2-BD59-A6C34878D82A}">
                    <a16:rowId xmlns:a16="http://schemas.microsoft.com/office/drawing/2014/main" val="10002"/>
                  </a:ext>
                </a:extLst>
              </a:tr>
              <a:tr h="647254">
                <a:tc>
                  <a:txBody>
                    <a:bodyPr/>
                    <a:lstStyle/>
                    <a:p>
                      <a:pPr indent="0">
                        <a:buNone/>
                      </a:pPr>
                      <a:r>
                        <a:rPr lang="zh-CN" altLang="en-US" sz="1800" dirty="0">
                          <a:latin typeface="等线" panose="02010600030101010101" charset="-122"/>
                          <a:ea typeface="等线" panose="02010600030101010101" charset="-122"/>
                        </a:rPr>
                        <a:t>必要功能</a:t>
                      </a:r>
                      <a:endParaRPr lang="en-US" sz="1800" dirty="0">
                        <a:latin typeface="等线" panose="02010600030101010101" charset="-122"/>
                        <a:ea typeface="等线" panose="02010600030101010101" charset="-122"/>
                      </a:endParaRPr>
                    </a:p>
                  </a:txBody>
                  <a:tcPr marL="68580" marR="68580" marT="0" marB="0" anchor="ctr">
                    <a:lnL w="12700">
                      <a:solidFill>
                        <a:srgbClr val="83A29D"/>
                      </a:solidFill>
                      <a:prstDash val="solid"/>
                    </a:lnL>
                    <a:lnR w="12700" cap="flat" cmpd="sng" algn="ctr">
                      <a:solidFill>
                        <a:srgbClr val="83A29D"/>
                      </a:solidFill>
                      <a:prstDash val="solid"/>
                      <a:round/>
                      <a:headEnd type="none" w="med" len="med"/>
                      <a:tailEnd type="none" w="med" len="me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tc>
                  <a:txBody>
                    <a:bodyPr/>
                    <a:lstStyle/>
                    <a:p>
                      <a:pPr indent="0">
                        <a:buNone/>
                      </a:pPr>
                      <a:r>
                        <a:rPr lang="zh-CN" altLang="en-US" sz="1800" dirty="0">
                          <a:latin typeface="等线" panose="02010600030101010101" charset="-122"/>
                          <a:ea typeface="等线" panose="02010600030101010101" charset="-122"/>
                        </a:rPr>
                        <a:t>可调节角度</a:t>
                      </a:r>
                      <a:endParaRPr lang="en-US" sz="1800" dirty="0">
                        <a:latin typeface="等线" panose="02010600030101010101" charset="-122"/>
                        <a:ea typeface="等线" panose="02010600030101010101" charset="-122"/>
                      </a:endParaRPr>
                    </a:p>
                  </a:txBody>
                  <a:tcPr marL="68580" marR="68580" marT="0" marB="0" anchor="ctr">
                    <a:lnL w="12700">
                      <a:solidFill>
                        <a:srgbClr val="83A29D"/>
                      </a:solidFill>
                      <a:prstDash val="solid"/>
                    </a:lnL>
                    <a:lnR w="12700" cap="flat" cmpd="sng" algn="ctr">
                      <a:solidFill>
                        <a:srgbClr val="FF0000"/>
                      </a:solidFill>
                      <a:prstDash val="solid"/>
                      <a:round/>
                      <a:headEnd type="none" w="med" len="med"/>
                      <a:tailEnd type="none" w="med" len="me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tc>
                  <a:txBody>
                    <a:bodyPr/>
                    <a:lstStyle/>
                    <a:p>
                      <a:pPr indent="0">
                        <a:buNone/>
                      </a:pPr>
                      <a:r>
                        <a:rPr lang="zh-CN" altLang="en-US" sz="1800" dirty="0">
                          <a:latin typeface="等线" panose="02010600030101010101" charset="-122"/>
                          <a:ea typeface="等线" panose="02010600030101010101" charset="-122"/>
                        </a:rPr>
                        <a:t>存在问题</a:t>
                      </a:r>
                      <a:endParaRPr lang="en-US" sz="1800" dirty="0">
                        <a:latin typeface="等线" panose="02010600030101010101" charset="-122"/>
                        <a:ea typeface="等线" panose="02010600030101010101" charset="-122"/>
                      </a:endParaRPr>
                    </a:p>
                  </a:txBody>
                  <a:tcPr marL="68580" marR="68580" marT="0" marB="0" anchor="ctr">
                    <a:lnL w="12700" cap="flat" cmpd="sng" algn="ctr">
                      <a:solidFill>
                        <a:srgbClr val="FF0000"/>
                      </a:solidFill>
                      <a:prstDash val="solid"/>
                      <a:round/>
                      <a:headEnd type="none" w="med" len="med"/>
                      <a:tailEnd type="none" w="med" len="med"/>
                    </a:lnL>
                    <a:lnR w="12700" cap="flat" cmpd="sng" algn="ctr">
                      <a:solidFill>
                        <a:srgbClr val="83A29D"/>
                      </a:solidFill>
                      <a:prstDash val="solid"/>
                      <a:round/>
                      <a:headEnd type="none" w="med" len="med"/>
                      <a:tailEnd type="none" w="med" len="me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tc>
                  <a:txBody>
                    <a:bodyPr/>
                    <a:lstStyle/>
                    <a:p>
                      <a:pPr indent="0">
                        <a:buNone/>
                      </a:pPr>
                      <a:r>
                        <a:rPr lang="zh-CN" altLang="en-US" sz="1800" dirty="0">
                          <a:latin typeface="等线" panose="02010600030101010101" charset="-122"/>
                          <a:ea typeface="等线" panose="02010600030101010101" charset="-122"/>
                        </a:rPr>
                        <a:t>不灵活</a:t>
                      </a:r>
                      <a:endParaRPr lang="en-US" sz="1800" dirty="0">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tcPr>
                </a:tc>
                <a:extLst>
                  <a:ext uri="{0D108BD9-81ED-4DB2-BD59-A6C34878D82A}">
                    <a16:rowId xmlns:a16="http://schemas.microsoft.com/office/drawing/2014/main" val="10003"/>
                  </a:ext>
                </a:extLst>
              </a:tr>
            </a:tbl>
          </a:graphicData>
        </a:graphic>
      </p:graphicFrame>
      <p:grpSp>
        <p:nvGrpSpPr>
          <p:cNvPr id="6" name="组合 5"/>
          <p:cNvGrpSpPr/>
          <p:nvPr/>
        </p:nvGrpSpPr>
        <p:grpSpPr>
          <a:xfrm>
            <a:off x="1341120" y="1178560"/>
            <a:ext cx="5149215" cy="429260"/>
            <a:chOff x="756" y="1856"/>
            <a:chExt cx="8109" cy="676"/>
          </a:xfrm>
        </p:grpSpPr>
        <p:sp>
          <p:nvSpPr>
            <p:cNvPr id="11" name="文本框 10"/>
            <p:cNvSpPr txBox="1"/>
            <p:nvPr/>
          </p:nvSpPr>
          <p:spPr>
            <a:xfrm>
              <a:off x="1999" y="1856"/>
              <a:ext cx="6866" cy="677"/>
            </a:xfrm>
            <a:prstGeom prst="rect">
              <a:avLst/>
            </a:prstGeom>
            <a:noFill/>
          </p:spPr>
          <p:txBody>
            <a:bodyPr wrap="square" rtlCol="0">
              <a:spAutoFit/>
            </a:bodyPr>
            <a:lstStyle/>
            <a:p>
              <a:r>
                <a:rPr lang="zh-CN" altLang="en-US"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rPr>
                <a:t>功能分析</a:t>
              </a:r>
              <a:endParaRPr lang="zh-CN" sz="2000" b="1" kern="0" spc="300" dirty="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sp>
          <p:nvSpPr>
            <p:cNvPr id="13" name="圆角矩形 12"/>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b="1" dirty="0">
                  <a:solidFill>
                    <a:schemeClr val="bg1"/>
                  </a:solidFill>
                </a:rPr>
                <a:t>2</a:t>
              </a:r>
            </a:p>
          </p:txBody>
        </p:sp>
      </p:grpSp>
      <p:pic>
        <p:nvPicPr>
          <p:cNvPr id="8" name="图片 7">
            <a:extLst>
              <a:ext uri="{FF2B5EF4-FFF2-40B4-BE49-F238E27FC236}">
                <a16:creationId xmlns:a16="http://schemas.microsoft.com/office/drawing/2014/main" id="{7567F995-95FF-4CA4-AA59-BBBC6CDC5D97}"/>
              </a:ext>
            </a:extLst>
          </p:cNvPr>
          <p:cNvPicPr>
            <a:picLocks noChangeAspect="1"/>
          </p:cNvPicPr>
          <p:nvPr/>
        </p:nvPicPr>
        <p:blipFill>
          <a:blip r:embed="rId3"/>
          <a:stretch>
            <a:fillRect/>
          </a:stretch>
        </p:blipFill>
        <p:spPr>
          <a:xfrm>
            <a:off x="7652270" y="2624951"/>
            <a:ext cx="3514165" cy="2958353"/>
          </a:xfrm>
          <a:prstGeom prst="rect">
            <a:avLst/>
          </a:prstGeom>
        </p:spPr>
      </p:pic>
      <p:sp>
        <p:nvSpPr>
          <p:cNvPr id="20" name="文本框 19">
            <a:extLst>
              <a:ext uri="{FF2B5EF4-FFF2-40B4-BE49-F238E27FC236}">
                <a16:creationId xmlns:a16="http://schemas.microsoft.com/office/drawing/2014/main" id="{A88C77F0-02B5-4DDE-B6EA-233004D3097E}"/>
              </a:ext>
            </a:extLst>
          </p:cNvPr>
          <p:cNvSpPr txBox="1"/>
          <p:nvPr/>
        </p:nvSpPr>
        <p:spPr>
          <a:xfrm>
            <a:off x="3000001" y="2702100"/>
            <a:ext cx="2951999" cy="368300"/>
          </a:xfrm>
          <a:prstGeom prst="rect">
            <a:avLst/>
          </a:prstGeom>
          <a:noFill/>
        </p:spPr>
        <p:txBody>
          <a:bodyPr wrap="square" rtlCol="0" anchor="t">
            <a:spAutoFit/>
          </a:bodyPr>
          <a:lstStyle/>
          <a:p>
            <a:r>
              <a:rPr lang="zh-CN" altLang="en-US" dirty="0"/>
              <a:t>手机支架需求问卷调查结果</a:t>
            </a:r>
          </a:p>
        </p:txBody>
      </p:sp>
      <p:sp>
        <p:nvSpPr>
          <p:cNvPr id="21" name="文本框 20">
            <a:extLst>
              <a:ext uri="{FF2B5EF4-FFF2-40B4-BE49-F238E27FC236}">
                <a16:creationId xmlns:a16="http://schemas.microsoft.com/office/drawing/2014/main" id="{2CD13F42-1644-4A35-9A8A-752F71BFD77C}"/>
              </a:ext>
            </a:extLst>
          </p:cNvPr>
          <p:cNvSpPr txBox="1"/>
          <p:nvPr/>
        </p:nvSpPr>
        <p:spPr>
          <a:xfrm>
            <a:off x="8221352" y="5583304"/>
            <a:ext cx="2375999" cy="369332"/>
          </a:xfrm>
          <a:prstGeom prst="rect">
            <a:avLst/>
          </a:prstGeom>
          <a:noFill/>
        </p:spPr>
        <p:txBody>
          <a:bodyPr wrap="square" rtlCol="0" anchor="t">
            <a:spAutoFit/>
          </a:bodyPr>
          <a:lstStyle/>
          <a:p>
            <a:r>
              <a:rPr lang="zh-CN" altLang="en-US" dirty="0"/>
              <a:t>手机支架设计概念图</a:t>
            </a:r>
          </a:p>
        </p:txBody>
      </p:sp>
      <p:grpSp>
        <p:nvGrpSpPr>
          <p:cNvPr id="31" name="组合 30">
            <a:extLst>
              <a:ext uri="{FF2B5EF4-FFF2-40B4-BE49-F238E27FC236}">
                <a16:creationId xmlns:a16="http://schemas.microsoft.com/office/drawing/2014/main" id="{BC5244A5-978F-4D90-8A24-5619FBA45B77}"/>
              </a:ext>
            </a:extLst>
          </p:cNvPr>
          <p:cNvGrpSpPr/>
          <p:nvPr/>
        </p:nvGrpSpPr>
        <p:grpSpPr>
          <a:xfrm>
            <a:off x="0" y="-26670"/>
            <a:ext cx="12322175" cy="904875"/>
            <a:chOff x="0" y="-42"/>
            <a:chExt cx="19405" cy="1425"/>
          </a:xfrm>
        </p:grpSpPr>
        <p:sp>
          <p:nvSpPr>
            <p:cNvPr id="34" name="矩形 33">
              <a:extLst>
                <a:ext uri="{FF2B5EF4-FFF2-40B4-BE49-F238E27FC236}">
                  <a16:creationId xmlns:a16="http://schemas.microsoft.com/office/drawing/2014/main" id="{9E1E29BE-94CB-41B0-B832-49C6DA0251B2}"/>
                </a:ext>
              </a:extLst>
            </p:cNvPr>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a:extLst>
                <a:ext uri="{FF2B5EF4-FFF2-40B4-BE49-F238E27FC236}">
                  <a16:creationId xmlns:a16="http://schemas.microsoft.com/office/drawing/2014/main" id="{724D2562-88A7-4057-9BD8-B06931FBC492}"/>
                </a:ext>
              </a:extLst>
            </p:cNvPr>
            <p:cNvGrpSpPr/>
            <p:nvPr/>
          </p:nvGrpSpPr>
          <p:grpSpPr>
            <a:xfrm>
              <a:off x="302" y="184"/>
              <a:ext cx="1304" cy="1199"/>
              <a:chOff x="756" y="1232"/>
              <a:chExt cx="1304" cy="1199"/>
            </a:xfrm>
          </p:grpSpPr>
          <p:sp>
            <p:nvSpPr>
              <p:cNvPr id="46" name="矩形 45">
                <a:extLst>
                  <a:ext uri="{FF2B5EF4-FFF2-40B4-BE49-F238E27FC236}">
                    <a16:creationId xmlns:a16="http://schemas.microsoft.com/office/drawing/2014/main" id="{6CBC6ECB-AEC6-4A3A-ADD9-A17AB99BA603}"/>
                  </a:ext>
                </a:extLst>
              </p:cNvPr>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extLst>
                  <a:ext uri="{FF2B5EF4-FFF2-40B4-BE49-F238E27FC236}">
                    <a16:creationId xmlns:a16="http://schemas.microsoft.com/office/drawing/2014/main" id="{23B06C88-BC05-4339-ABD2-0FF7146D359F}"/>
                  </a:ext>
                </a:extLst>
              </p:cNvPr>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a:extLst>
                  <a:ext uri="{FF2B5EF4-FFF2-40B4-BE49-F238E27FC236}">
                    <a16:creationId xmlns:a16="http://schemas.microsoft.com/office/drawing/2014/main" id="{8C4B0FC8-10ED-4C83-91C0-F70C77D1E54E}"/>
                  </a:ext>
                </a:extLst>
              </p:cNvPr>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a:extLst>
                <a:ext uri="{FF2B5EF4-FFF2-40B4-BE49-F238E27FC236}">
                  <a16:creationId xmlns:a16="http://schemas.microsoft.com/office/drawing/2014/main" id="{D54E79E8-4C22-4C9A-9DBF-F375743126E9}"/>
                </a:ext>
              </a:extLst>
            </p:cNvPr>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44" name="矩形 43">
              <a:extLst>
                <a:ext uri="{FF2B5EF4-FFF2-40B4-BE49-F238E27FC236}">
                  <a16:creationId xmlns:a16="http://schemas.microsoft.com/office/drawing/2014/main" id="{DE3E50CE-5EE3-4C45-A93E-99A5F192F8DC}"/>
                </a:ext>
              </a:extLst>
            </p:cNvPr>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a:extLst>
                <a:ext uri="{FF2B5EF4-FFF2-40B4-BE49-F238E27FC236}">
                  <a16:creationId xmlns:a16="http://schemas.microsoft.com/office/drawing/2014/main" id="{7D7D01C5-081D-4ACC-BAB9-579BED7CD24C}"/>
                </a:ext>
              </a:extLst>
            </p:cNvPr>
            <p:cNvSpPr txBox="1"/>
            <p:nvPr/>
          </p:nvSpPr>
          <p:spPr>
            <a:xfrm>
              <a:off x="13115" y="71"/>
              <a:ext cx="6290" cy="727"/>
            </a:xfrm>
            <a:prstGeom prst="rect">
              <a:avLst/>
            </a:prstGeom>
            <a:noFill/>
          </p:spPr>
          <p:txBody>
            <a:bodyPr wrap="square" rtlCol="0" anchor="t">
              <a:spAutoFit/>
            </a:bodyPr>
            <a:lstStyle/>
            <a:p>
              <a:r>
                <a:rPr lang="zh-CN" altLang="en-US" sz="2400" b="1" dirty="0">
                  <a:solidFill>
                    <a:srgbClr val="FFFF00"/>
                  </a:solidFill>
                  <a:sym typeface="+mn-ea"/>
                </a:rPr>
                <a:t>任务1  规划手机支架模型</a:t>
              </a:r>
            </a:p>
          </p:txBody>
        </p:sp>
      </p:grpSp>
    </p:spTree>
    <p:extLst>
      <p:ext uri="{BB962C8B-B14F-4D97-AF65-F5344CB8AC3E}">
        <p14:creationId xmlns:p14="http://schemas.microsoft.com/office/powerpoint/2010/main" val="30444898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624205" y="2853055"/>
            <a:ext cx="4070985" cy="1015663"/>
          </a:xfrm>
          <a:prstGeom prst="rect">
            <a:avLst/>
          </a:prstGeom>
          <a:noFill/>
        </p:spPr>
        <p:txBody>
          <a:bodyPr wrap="square" rtlCol="0" anchor="t">
            <a:spAutoFit/>
          </a:bodyPr>
          <a:lstStyle/>
          <a:p>
            <a:pPr indent="508000" fontAlgn="auto">
              <a:extLst>
                <a:ext uri="{35155182-B16C-46BC-9424-99874614C6A1}">
                  <wpsdc:indentchars xmlns="" xmlns:wpsdc="http://www.wps.cn/officeDocument/2017/drawingmlCustomData" val="200" checksum="282533468"/>
                </a:ext>
              </a:extLst>
            </a:pPr>
            <a:r>
              <a:rPr lang="zh-CN" altLang="en-US" sz="2000" dirty="0">
                <a:solidFill>
                  <a:srgbClr val="F65738"/>
                </a:solidFill>
              </a:rPr>
              <a:t>分析概念图，把手机支架拆分成支架和靠板两部分，分别绘制出如右图所示的草图。</a:t>
            </a:r>
          </a:p>
        </p:txBody>
      </p:sp>
      <p:sp>
        <p:nvSpPr>
          <p:cNvPr id="4" name="文本框 3"/>
          <p:cNvSpPr txBox="1"/>
          <p:nvPr/>
        </p:nvSpPr>
        <p:spPr>
          <a:xfrm>
            <a:off x="5448000" y="5230549"/>
            <a:ext cx="1800000" cy="369332"/>
          </a:xfrm>
          <a:prstGeom prst="rect">
            <a:avLst/>
          </a:prstGeom>
          <a:noFill/>
        </p:spPr>
        <p:txBody>
          <a:bodyPr wrap="square" rtlCol="0" anchor="t">
            <a:spAutoFit/>
          </a:bodyPr>
          <a:lstStyle/>
          <a:p>
            <a:r>
              <a:rPr lang="zh-CN" altLang="en-US" dirty="0"/>
              <a:t>支架部分示意图</a:t>
            </a:r>
          </a:p>
        </p:txBody>
      </p:sp>
      <p:grpSp>
        <p:nvGrpSpPr>
          <p:cNvPr id="3" name="组合 2"/>
          <p:cNvGrpSpPr/>
          <p:nvPr/>
        </p:nvGrpSpPr>
        <p:grpSpPr>
          <a:xfrm>
            <a:off x="767080" y="1189355"/>
            <a:ext cx="5006340" cy="429895"/>
            <a:chOff x="756" y="1873"/>
            <a:chExt cx="7884" cy="677"/>
          </a:xfrm>
        </p:grpSpPr>
        <p:sp>
          <p:nvSpPr>
            <p:cNvPr id="11" name="文本框 10"/>
            <p:cNvSpPr txBox="1"/>
            <p:nvPr/>
          </p:nvSpPr>
          <p:spPr>
            <a:xfrm>
              <a:off x="1774" y="1873"/>
              <a:ext cx="6866" cy="677"/>
            </a:xfrm>
            <a:prstGeom prst="rect">
              <a:avLst/>
            </a:prstGeom>
            <a:noFill/>
          </p:spPr>
          <p:txBody>
            <a:bodyPr wrap="square" rtlCol="0">
              <a:spAutoFit/>
            </a:bodyPr>
            <a:lstStyle/>
            <a:p>
              <a:r>
                <a:rPr lang="zh-CN" altLang="en-US"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rPr>
                <a:t>绘制草图</a:t>
              </a:r>
              <a:endParaRPr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sp>
          <p:nvSpPr>
            <p:cNvPr id="13" name="圆角矩形 12"/>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b="1" dirty="0">
                  <a:solidFill>
                    <a:schemeClr val="bg1"/>
                  </a:solidFill>
                </a:rPr>
                <a:t>3</a:t>
              </a:r>
            </a:p>
          </p:txBody>
        </p:sp>
      </p:grpSp>
      <p:pic>
        <p:nvPicPr>
          <p:cNvPr id="6" name="图片 5">
            <a:extLst>
              <a:ext uri="{FF2B5EF4-FFF2-40B4-BE49-F238E27FC236}">
                <a16:creationId xmlns:a16="http://schemas.microsoft.com/office/drawing/2014/main" id="{62AC87BC-3093-4479-A240-356EACC46A5E}"/>
              </a:ext>
            </a:extLst>
          </p:cNvPr>
          <p:cNvPicPr>
            <a:picLocks noChangeAspect="1"/>
          </p:cNvPicPr>
          <p:nvPr/>
        </p:nvPicPr>
        <p:blipFill>
          <a:blip r:embed="rId2"/>
          <a:stretch>
            <a:fillRect/>
          </a:stretch>
        </p:blipFill>
        <p:spPr>
          <a:xfrm>
            <a:off x="4824506" y="1744017"/>
            <a:ext cx="3406588" cy="3361765"/>
          </a:xfrm>
          <a:prstGeom prst="rect">
            <a:avLst/>
          </a:prstGeom>
        </p:spPr>
      </p:pic>
      <p:pic>
        <p:nvPicPr>
          <p:cNvPr id="8" name="图片 7">
            <a:extLst>
              <a:ext uri="{FF2B5EF4-FFF2-40B4-BE49-F238E27FC236}">
                <a16:creationId xmlns:a16="http://schemas.microsoft.com/office/drawing/2014/main" id="{D2C18D88-C902-4345-8888-C1D0D9F5184A}"/>
              </a:ext>
            </a:extLst>
          </p:cNvPr>
          <p:cNvPicPr>
            <a:picLocks noChangeAspect="1"/>
          </p:cNvPicPr>
          <p:nvPr/>
        </p:nvPicPr>
        <p:blipFill>
          <a:blip r:embed="rId3"/>
          <a:stretch>
            <a:fillRect/>
          </a:stretch>
        </p:blipFill>
        <p:spPr>
          <a:xfrm>
            <a:off x="8760000" y="1744017"/>
            <a:ext cx="2438400" cy="3128682"/>
          </a:xfrm>
          <a:prstGeom prst="rect">
            <a:avLst/>
          </a:prstGeom>
        </p:spPr>
      </p:pic>
      <p:sp>
        <p:nvSpPr>
          <p:cNvPr id="21" name="文本框 20">
            <a:extLst>
              <a:ext uri="{FF2B5EF4-FFF2-40B4-BE49-F238E27FC236}">
                <a16:creationId xmlns:a16="http://schemas.microsoft.com/office/drawing/2014/main" id="{D57F5D1A-4296-4CD8-8DF8-AE70C5FF2855}"/>
              </a:ext>
            </a:extLst>
          </p:cNvPr>
          <p:cNvSpPr txBox="1"/>
          <p:nvPr/>
        </p:nvSpPr>
        <p:spPr>
          <a:xfrm>
            <a:off x="9079200" y="5231581"/>
            <a:ext cx="1800000" cy="368300"/>
          </a:xfrm>
          <a:prstGeom prst="rect">
            <a:avLst/>
          </a:prstGeom>
          <a:noFill/>
        </p:spPr>
        <p:txBody>
          <a:bodyPr wrap="square" rtlCol="0" anchor="t">
            <a:spAutoFit/>
          </a:bodyPr>
          <a:lstStyle/>
          <a:p>
            <a:r>
              <a:rPr lang="zh-CN" altLang="en-US" dirty="0"/>
              <a:t>靠板部分示意图</a:t>
            </a:r>
          </a:p>
        </p:txBody>
      </p:sp>
      <p:grpSp>
        <p:nvGrpSpPr>
          <p:cNvPr id="19" name="组合 18">
            <a:extLst>
              <a:ext uri="{FF2B5EF4-FFF2-40B4-BE49-F238E27FC236}">
                <a16:creationId xmlns:a16="http://schemas.microsoft.com/office/drawing/2014/main" id="{3F535D65-51B0-4AFD-9124-3B20E20DB56C}"/>
              </a:ext>
            </a:extLst>
          </p:cNvPr>
          <p:cNvGrpSpPr/>
          <p:nvPr/>
        </p:nvGrpSpPr>
        <p:grpSpPr>
          <a:xfrm>
            <a:off x="0" y="-26670"/>
            <a:ext cx="12322175" cy="904875"/>
            <a:chOff x="0" y="-42"/>
            <a:chExt cx="19405" cy="1425"/>
          </a:xfrm>
        </p:grpSpPr>
        <p:sp>
          <p:nvSpPr>
            <p:cNvPr id="20" name="矩形 19">
              <a:extLst>
                <a:ext uri="{FF2B5EF4-FFF2-40B4-BE49-F238E27FC236}">
                  <a16:creationId xmlns:a16="http://schemas.microsoft.com/office/drawing/2014/main" id="{81B35246-5A8B-4699-8737-438A46FFB687}"/>
                </a:ext>
              </a:extLst>
            </p:cNvPr>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a:extLst>
                <a:ext uri="{FF2B5EF4-FFF2-40B4-BE49-F238E27FC236}">
                  <a16:creationId xmlns:a16="http://schemas.microsoft.com/office/drawing/2014/main" id="{BCA16640-FC1F-485E-875A-BF1D02B1C6B8}"/>
                </a:ext>
              </a:extLst>
            </p:cNvPr>
            <p:cNvGrpSpPr/>
            <p:nvPr/>
          </p:nvGrpSpPr>
          <p:grpSpPr>
            <a:xfrm>
              <a:off x="302" y="184"/>
              <a:ext cx="1304" cy="1199"/>
              <a:chOff x="756" y="1232"/>
              <a:chExt cx="1304" cy="1199"/>
            </a:xfrm>
          </p:grpSpPr>
          <p:sp>
            <p:nvSpPr>
              <p:cNvPr id="26" name="矩形 25">
                <a:extLst>
                  <a:ext uri="{FF2B5EF4-FFF2-40B4-BE49-F238E27FC236}">
                    <a16:creationId xmlns:a16="http://schemas.microsoft.com/office/drawing/2014/main" id="{93FE6CF4-D47F-49BF-AAD8-C68043222BAD}"/>
                  </a:ext>
                </a:extLst>
              </p:cNvPr>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a:extLst>
                  <a:ext uri="{FF2B5EF4-FFF2-40B4-BE49-F238E27FC236}">
                    <a16:creationId xmlns:a16="http://schemas.microsoft.com/office/drawing/2014/main" id="{CE7B20AB-7FEE-4EF2-A3A2-15DA231196BB}"/>
                  </a:ext>
                </a:extLst>
              </p:cNvPr>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a:extLst>
                  <a:ext uri="{FF2B5EF4-FFF2-40B4-BE49-F238E27FC236}">
                    <a16:creationId xmlns:a16="http://schemas.microsoft.com/office/drawing/2014/main" id="{FF3539F0-33DB-4831-BBEB-9DBC7F6810FC}"/>
                  </a:ext>
                </a:extLst>
              </p:cNvPr>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文本框 22">
              <a:extLst>
                <a:ext uri="{FF2B5EF4-FFF2-40B4-BE49-F238E27FC236}">
                  <a16:creationId xmlns:a16="http://schemas.microsoft.com/office/drawing/2014/main" id="{D9ADAABE-6AB9-48C9-9504-94416020D6F9}"/>
                </a:ext>
              </a:extLst>
            </p:cNvPr>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24" name="矩形 23">
              <a:extLst>
                <a:ext uri="{FF2B5EF4-FFF2-40B4-BE49-F238E27FC236}">
                  <a16:creationId xmlns:a16="http://schemas.microsoft.com/office/drawing/2014/main" id="{78401DF4-EB29-406D-A357-F99CE9FCFD96}"/>
                </a:ext>
              </a:extLst>
            </p:cNvPr>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a:extLst>
                <a:ext uri="{FF2B5EF4-FFF2-40B4-BE49-F238E27FC236}">
                  <a16:creationId xmlns:a16="http://schemas.microsoft.com/office/drawing/2014/main" id="{B71E0B1D-4A12-4DCA-B9AE-AA057D20DE2A}"/>
                </a:ext>
              </a:extLst>
            </p:cNvPr>
            <p:cNvSpPr txBox="1"/>
            <p:nvPr/>
          </p:nvSpPr>
          <p:spPr>
            <a:xfrm>
              <a:off x="13115" y="71"/>
              <a:ext cx="6290" cy="727"/>
            </a:xfrm>
            <a:prstGeom prst="rect">
              <a:avLst/>
            </a:prstGeom>
            <a:noFill/>
          </p:spPr>
          <p:txBody>
            <a:bodyPr wrap="square" rtlCol="0" anchor="t">
              <a:spAutoFit/>
            </a:bodyPr>
            <a:lstStyle/>
            <a:p>
              <a:r>
                <a:rPr lang="zh-CN" altLang="en-US" sz="2400" b="1" dirty="0">
                  <a:solidFill>
                    <a:srgbClr val="FFFF00"/>
                  </a:solidFill>
                  <a:sym typeface="+mn-ea"/>
                </a:rPr>
                <a:t>任务1  规划手机支架模型</a:t>
              </a: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5400000">
            <a:off x="523240" y="2117090"/>
            <a:ext cx="6857365" cy="2624455"/>
          </a:xfrm>
          <a:prstGeom prst="rect">
            <a:avLst/>
          </a:prstGeom>
          <a:solidFill>
            <a:srgbClr val="5B7A7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5664200" y="2205355"/>
            <a:ext cx="4286885" cy="706755"/>
          </a:xfrm>
          <a:prstGeom prst="rect">
            <a:avLst/>
          </a:prstGeom>
          <a:noFill/>
        </p:spPr>
        <p:txBody>
          <a:bodyPr wrap="square" rtlCol="0">
            <a:spAutoFit/>
          </a:bodyPr>
          <a:lstStyle/>
          <a:p>
            <a:pPr algn="dist"/>
            <a:r>
              <a:rPr lang="zh-CN" altLang="en-US" sz="4000" b="1" dirty="0">
                <a:solidFill>
                  <a:srgbClr val="F65738"/>
                </a:solidFill>
                <a:latin typeface="微软雅黑" panose="020B0503020204020204" charset="-122"/>
                <a:ea typeface="微软雅黑" panose="020B0503020204020204" charset="-122"/>
                <a:cs typeface="微软雅黑" panose="020B0503020204020204" charset="-122"/>
              </a:rPr>
              <a:t>设计手机支架模型</a:t>
            </a:r>
          </a:p>
        </p:txBody>
      </p:sp>
      <p:grpSp>
        <p:nvGrpSpPr>
          <p:cNvPr id="16" name="组合 15"/>
          <p:cNvGrpSpPr/>
          <p:nvPr/>
        </p:nvGrpSpPr>
        <p:grpSpPr>
          <a:xfrm>
            <a:off x="6167755" y="3213100"/>
            <a:ext cx="4665980" cy="2600960"/>
            <a:chOff x="9713" y="5060"/>
            <a:chExt cx="7348" cy="4096"/>
          </a:xfrm>
        </p:grpSpPr>
        <p:sp>
          <p:nvSpPr>
            <p:cNvPr id="27" name="文本框 26"/>
            <p:cNvSpPr txBox="1"/>
            <p:nvPr/>
          </p:nvSpPr>
          <p:spPr>
            <a:xfrm>
              <a:off x="10054" y="5060"/>
              <a:ext cx="7007" cy="4096"/>
            </a:xfrm>
            <a:prstGeom prst="rect">
              <a:avLst/>
            </a:prstGeom>
            <a:noFill/>
          </p:spPr>
          <p:txBody>
            <a:bodyPr wrap="square" rtlCol="0">
              <a:spAutoFit/>
            </a:bodyPr>
            <a:lstStyle/>
            <a:p>
              <a:pPr algn="l" fontAlgn="auto">
                <a:lnSpc>
                  <a:spcPct val="150000"/>
                </a:lnSpc>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任务描述</a:t>
              </a:r>
            </a:p>
            <a:p>
              <a:pPr algn="l" fontAlgn="auto">
                <a:lnSpc>
                  <a:spcPct val="150000"/>
                </a:lnSpc>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任务分析</a:t>
              </a:r>
              <a:endParaRPr lang="en-US" altLang="zh-CN" sz="2800" dirty="0">
                <a:solidFill>
                  <a:srgbClr val="5B7A79"/>
                </a:solidFill>
                <a:latin typeface="Arial" panose="020B0604020202020204" pitchFamily="34" charset="0"/>
                <a:ea typeface="思源黑体 CN Normal" panose="020B0400000000000000" charset="-122"/>
                <a:cs typeface="Arial" panose="020B0604020202020204" pitchFamily="34" charset="0"/>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2800" b="0" i="0" u="none" strike="noStrike" kern="1200" cap="none" spc="0" normalizeH="0" baseline="0" noProof="0" dirty="0">
                  <a:ln>
                    <a:noFill/>
                  </a:ln>
                  <a:solidFill>
                    <a:srgbClr val="5B7A79"/>
                  </a:solidFill>
                  <a:effectLst/>
                  <a:uLnTx/>
                  <a:uFillTx/>
                  <a:latin typeface="Arial" panose="020B0604020202020204" pitchFamily="34" charset="0"/>
                  <a:ea typeface="思源黑体 CN Normal" panose="020B0400000000000000" charset="-122"/>
                  <a:cs typeface="Arial" panose="020B0604020202020204" pitchFamily="34" charset="0"/>
                </a:rPr>
                <a:t>任务准备</a:t>
              </a:r>
              <a:endParaRPr kumimoji="0" lang="en-US" altLang="zh-CN" sz="2800" b="0" i="0" u="none" strike="noStrike" kern="1200" cap="none" spc="0" normalizeH="0" baseline="0" noProof="0" dirty="0">
                <a:ln>
                  <a:noFill/>
                </a:ln>
                <a:solidFill>
                  <a:srgbClr val="5B7A79"/>
                </a:solidFill>
                <a:effectLst/>
                <a:uLnTx/>
                <a:uFillTx/>
                <a:latin typeface="Arial" panose="020B0604020202020204" pitchFamily="34" charset="0"/>
                <a:ea typeface="思源黑体 CN Normal" panose="020B0400000000000000" charset="-122"/>
                <a:cs typeface="Arial" panose="020B0604020202020204" pitchFamily="34" charset="0"/>
              </a:endParaRPr>
            </a:p>
            <a:p>
              <a:pPr algn="l" fontAlgn="auto">
                <a:lnSpc>
                  <a:spcPct val="150000"/>
                </a:lnSpc>
                <a:buClrTx/>
                <a:buSzTx/>
                <a:buFontTx/>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任务实施</a:t>
              </a:r>
            </a:p>
          </p:txBody>
        </p:sp>
        <p:sp>
          <p:nvSpPr>
            <p:cNvPr id="9" name="椭圆 8"/>
            <p:cNvSpPr/>
            <p:nvPr/>
          </p:nvSpPr>
          <p:spPr>
            <a:xfrm>
              <a:off x="9713" y="562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9713" y="664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9713" y="7668"/>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a:extLst>
                <a:ext uri="{FF2B5EF4-FFF2-40B4-BE49-F238E27FC236}">
                  <a16:creationId xmlns:a16="http://schemas.microsoft.com/office/drawing/2014/main" id="{088817B3-306E-498B-BC48-47C3258859D5}"/>
                </a:ext>
              </a:extLst>
            </p:cNvPr>
            <p:cNvSpPr/>
            <p:nvPr/>
          </p:nvSpPr>
          <p:spPr>
            <a:xfrm>
              <a:off x="9737" y="8688"/>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文本框 2"/>
          <p:cNvSpPr txBox="1"/>
          <p:nvPr/>
        </p:nvSpPr>
        <p:spPr>
          <a:xfrm>
            <a:off x="3792220" y="1772920"/>
            <a:ext cx="471805" cy="2306955"/>
          </a:xfrm>
          <a:prstGeom prst="rect">
            <a:avLst/>
          </a:prstGeom>
          <a:noFill/>
        </p:spPr>
        <p:txBody>
          <a:bodyPr wrap="square" rtlCol="0" anchor="t">
            <a:spAutoFit/>
          </a:bodyPr>
          <a:lstStyle/>
          <a:p>
            <a:pPr algn="dist"/>
            <a:r>
              <a:rPr lang="zh-CN" altLang="en-US" sz="4800" b="1">
                <a:solidFill>
                  <a:schemeClr val="bg1"/>
                </a:solidFill>
                <a:latin typeface="微软雅黑" panose="020B0503020204020204" charset="-122"/>
                <a:ea typeface="微软雅黑" panose="020B0503020204020204" charset="-122"/>
                <a:cs typeface="微软雅黑" panose="020B0503020204020204" charset="-122"/>
                <a:sym typeface="+mn-ea"/>
              </a:rPr>
              <a:t>任务</a:t>
            </a:r>
            <a:r>
              <a:rPr lang="en-US" altLang="zh-CN" sz="4800" b="1">
                <a:solidFill>
                  <a:schemeClr val="bg1"/>
                </a:solidFill>
                <a:latin typeface="微软雅黑" panose="020B0503020204020204" charset="-122"/>
                <a:ea typeface="微软雅黑" panose="020B0503020204020204" charset="-122"/>
                <a:cs typeface="微软雅黑" panose="020B0503020204020204" charset="-122"/>
                <a:sym typeface="+mn-ea"/>
              </a:rPr>
              <a:t>2</a:t>
            </a:r>
          </a:p>
        </p:txBody>
      </p:sp>
      <p:grpSp>
        <p:nvGrpSpPr>
          <p:cNvPr id="11" name="组合 10"/>
          <p:cNvGrpSpPr/>
          <p:nvPr/>
        </p:nvGrpSpPr>
        <p:grpSpPr>
          <a:xfrm>
            <a:off x="3545840" y="1465580"/>
            <a:ext cx="1034415" cy="2755265"/>
            <a:chOff x="5584" y="2308"/>
            <a:chExt cx="1629" cy="4339"/>
          </a:xfrm>
        </p:grpSpPr>
        <p:cxnSp>
          <p:nvCxnSpPr>
            <p:cNvPr id="6" name="直接连接符 5"/>
            <p:cNvCxnSpPr/>
            <p:nvPr/>
          </p:nvCxnSpPr>
          <p:spPr>
            <a:xfrm flipH="1">
              <a:off x="5614" y="5967"/>
              <a:ext cx="6" cy="68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584" y="6647"/>
              <a:ext cx="604"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543" y="2338"/>
              <a:ext cx="670"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194" y="2308"/>
              <a:ext cx="0" cy="57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2338070" y="2275840"/>
            <a:ext cx="7597775" cy="1220960"/>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2708275" y="2421255"/>
            <a:ext cx="7001510" cy="1015663"/>
          </a:xfrm>
          <a:prstGeom prst="rect">
            <a:avLst/>
          </a:prstGeom>
          <a:noFill/>
        </p:spPr>
        <p:txBody>
          <a:bodyPr wrap="square" rtlCol="0" anchor="t">
            <a:spAutoFit/>
          </a:bodyPr>
          <a:lstStyle/>
          <a:p>
            <a:pPr indent="508000" fontAlgn="auto">
              <a:lnSpc>
                <a:spcPct val="100000"/>
              </a:lnSpc>
              <a:extLst>
                <a:ext uri="{35155182-B16C-46BC-9424-99874614C6A1}">
                  <wpsdc:indentchars xmlns="" xmlns:wpsdc="http://www.wps.cn/officeDocument/2017/drawingmlCustomData" val="200" checksum="282533468"/>
                </a:ext>
              </a:extLst>
            </a:pP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三维设计创客团队模型设计组根据模型草图绘制出手机支架，并输出三维模型交付试用，根据试用情况修改、确定手机支架模型。</a:t>
            </a:r>
          </a:p>
        </p:txBody>
      </p:sp>
      <p:grpSp>
        <p:nvGrpSpPr>
          <p:cNvPr id="12" name="组合 11"/>
          <p:cNvGrpSpPr/>
          <p:nvPr/>
        </p:nvGrpSpPr>
        <p:grpSpPr>
          <a:xfrm>
            <a:off x="0" y="-26670"/>
            <a:ext cx="12322175" cy="904875"/>
            <a:chOff x="0" y="-42"/>
            <a:chExt cx="19405" cy="1425"/>
          </a:xfrm>
        </p:grpSpPr>
        <p:sp>
          <p:nvSpPr>
            <p:cNvPr id="10" name="矩形 9"/>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302" y="184"/>
              <a:ext cx="1304" cy="1199"/>
              <a:chOff x="756" y="1232"/>
              <a:chExt cx="1304" cy="1199"/>
            </a:xfrm>
          </p:grpSpPr>
          <p:sp>
            <p:nvSpPr>
              <p:cNvPr id="3" name="矩形 2"/>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任务描述</a:t>
              </a:r>
            </a:p>
          </p:txBody>
        </p:sp>
        <p:sp>
          <p:nvSpPr>
            <p:cNvPr id="9" name="矩形 8"/>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3342" y="71"/>
              <a:ext cx="6063" cy="1309"/>
            </a:xfrm>
            <a:prstGeom prst="rect">
              <a:avLst/>
            </a:prstGeom>
            <a:noFill/>
          </p:spPr>
          <p:txBody>
            <a:bodyPr wrap="squar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设计手机支架模型</a:t>
              </a:r>
            </a:p>
            <a:p>
              <a:endParaRPr lang="zh-CN" altLang="en-US" sz="2400" b="1" dirty="0">
                <a:solidFill>
                  <a:srgbClr val="FFFF00"/>
                </a:solidFill>
                <a:sym typeface="+mn-ea"/>
              </a:endParaRPr>
            </a:p>
          </p:txBody>
        </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1020445" y="1915795"/>
            <a:ext cx="10140315" cy="1572605"/>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1488440" y="2059305"/>
            <a:ext cx="9389110" cy="1323439"/>
          </a:xfrm>
          <a:prstGeom prst="rect">
            <a:avLst/>
          </a:prstGeom>
          <a:noFill/>
        </p:spPr>
        <p:txBody>
          <a:bodyPr wrap="square" rtlCol="0" anchor="t">
            <a:spAutoFit/>
          </a:bodyPr>
          <a:lstStyle/>
          <a:p>
            <a:pPr indent="508000" fontAlgn="auto">
              <a:lnSpc>
                <a:spcPct val="100000"/>
              </a:lnSpc>
              <a:extLst>
                <a:ext uri="{35155182-B16C-46BC-9424-99874614C6A1}">
                  <wpsdc:indentchars xmlns="" xmlns:wpsdc="http://www.wps.cn/officeDocument/2017/drawingmlCustomData" val="200" checksum="282533468"/>
                </a:ext>
              </a:extLst>
            </a:pP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模型设计组对市场调研组提供的资料、草图组织了充分的研讨，决定使用</a:t>
            </a:r>
            <a:r>
              <a:rPr lang="en-US" altLang="zh-CN" sz="2000" kern="0" dirty="0">
                <a:solidFill>
                  <a:schemeClr val="bg1"/>
                </a:solidFill>
                <a:latin typeface="微软雅黑" panose="020B0503020204020204" charset="-122"/>
                <a:ea typeface="微软雅黑" panose="020B0503020204020204" charset="-122"/>
                <a:cs typeface="微软雅黑" panose="020B0503020204020204" charset="-122"/>
              </a:rPr>
              <a:t>3D One Plus </a:t>
            </a: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三维设计软件绘制出手机支架，并采用</a:t>
            </a:r>
            <a:r>
              <a:rPr lang="en-US" altLang="zh-CN" sz="2000" kern="0" dirty="0">
                <a:solidFill>
                  <a:schemeClr val="bg1"/>
                </a:solidFill>
                <a:latin typeface="微软雅黑" panose="020B0503020204020204" charset="-122"/>
                <a:ea typeface="微软雅黑" panose="020B0503020204020204" charset="-122"/>
                <a:cs typeface="微软雅黑" panose="020B0503020204020204" charset="-122"/>
              </a:rPr>
              <a:t>3D </a:t>
            </a: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打印技术选用合适的材料打印出三维模型，然后将模型交给市场调研组组织用户试用，收集、整理对模型的修改建议，最后再由模型设计组对模型进行修改、完善，得到最终的手机支架三维模型。</a:t>
            </a:r>
          </a:p>
        </p:txBody>
      </p:sp>
      <p:sp>
        <p:nvSpPr>
          <p:cNvPr id="25" name="文本框 24"/>
          <p:cNvSpPr txBox="1"/>
          <p:nvPr/>
        </p:nvSpPr>
        <p:spPr>
          <a:xfrm>
            <a:off x="5304155" y="5012055"/>
            <a:ext cx="1637030" cy="450850"/>
          </a:xfrm>
          <a:prstGeom prst="rect">
            <a:avLst/>
          </a:prstGeom>
          <a:noFill/>
        </p:spPr>
        <p:txBody>
          <a:bodyPr wrap="square" rtlCol="0">
            <a:spAutoFit/>
          </a:bodyPr>
          <a:lstStyle/>
          <a:p>
            <a:pPr indent="0">
              <a:lnSpc>
                <a:spcPct val="130000"/>
              </a:lnSpc>
              <a:buFont typeface="Wingdings" panose="05000000000000000000" pitchFamily="2" charset="2"/>
              <a:buNone/>
            </a:pPr>
            <a:r>
              <a:rPr lang="zh-CN" altLang="en-US" sz="1800" dirty="0">
                <a:sym typeface="+mn-lt"/>
              </a:rPr>
              <a:t>任务路线图</a:t>
            </a:r>
          </a:p>
        </p:txBody>
      </p:sp>
      <p:grpSp>
        <p:nvGrpSpPr>
          <p:cNvPr id="5" name="组合 4"/>
          <p:cNvGrpSpPr/>
          <p:nvPr/>
        </p:nvGrpSpPr>
        <p:grpSpPr>
          <a:xfrm>
            <a:off x="1054735" y="4364990"/>
            <a:ext cx="10155555" cy="566420"/>
            <a:chOff x="3595" y="6725"/>
            <a:chExt cx="15993" cy="892"/>
          </a:xfrm>
        </p:grpSpPr>
        <p:grpSp>
          <p:nvGrpSpPr>
            <p:cNvPr id="10" name="组合 9"/>
            <p:cNvGrpSpPr/>
            <p:nvPr/>
          </p:nvGrpSpPr>
          <p:grpSpPr>
            <a:xfrm>
              <a:off x="3595" y="6759"/>
              <a:ext cx="11386" cy="858"/>
              <a:chOff x="3784" y="5499"/>
              <a:chExt cx="11386" cy="858"/>
            </a:xfrm>
          </p:grpSpPr>
          <p:grpSp>
            <p:nvGrpSpPr>
              <p:cNvPr id="34" name="组合 33"/>
              <p:cNvGrpSpPr/>
              <p:nvPr/>
            </p:nvGrpSpPr>
            <p:grpSpPr>
              <a:xfrm>
                <a:off x="7448" y="5513"/>
                <a:ext cx="4090" cy="844"/>
                <a:chOff x="7697" y="3119"/>
                <a:chExt cx="4090" cy="844"/>
              </a:xfrm>
            </p:grpSpPr>
            <p:sp>
              <p:nvSpPr>
                <p:cNvPr id="16" name="任意多边形 6"/>
                <p:cNvSpPr/>
                <p:nvPr userDrawn="1"/>
              </p:nvSpPr>
              <p:spPr>
                <a:xfrm>
                  <a:off x="8402" y="3119"/>
                  <a:ext cx="2547" cy="84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ndParaRPr>
                </a:p>
              </p:txBody>
            </p:sp>
            <p:sp>
              <p:nvSpPr>
                <p:cNvPr id="17" name="标题 1"/>
                <p:cNvSpPr>
                  <a:spLocks noGrp="1"/>
                </p:cNvSpPr>
                <p:nvPr/>
              </p:nvSpPr>
              <p:spPr>
                <a:xfrm>
                  <a:off x="7697" y="3217"/>
                  <a:ext cx="4090" cy="680"/>
                </a:xfrm>
                <a:prstGeom prst="rect">
                  <a:avLst/>
                </a:prstGeom>
              </p:spPr>
              <p:txBody>
                <a:bodyPr vert="horz" lIns="91440" tIns="45720" rIns="91440" bIns="45720" rtlCol="0" anchor="ctr">
                  <a:noAutofit/>
                </a:bodyPr>
                <a:lstStyle>
                  <a:lvl1pPr algn="l">
                    <a:defRPr sz="1800" b="1">
                      <a:solidFill>
                        <a:srgbClr val="1C9292"/>
                      </a:solidFill>
                      <a:latin typeface="微软雅黑" panose="020B0503020204020204" charset="-122"/>
                      <a:ea typeface="微软雅黑" panose="020B0503020204020204" charset="-122"/>
                    </a:defRPr>
                  </a:lvl1pPr>
                </a:lstStyle>
                <a:p>
                  <a:pPr algn="ctr"/>
                  <a:r>
                    <a:rPr lang="zh-CN" altLang="en-US" sz="2000" b="0" kern="0" spc="100" dirty="0">
                      <a:solidFill>
                        <a:schemeClr val="bg1"/>
                      </a:solidFill>
                      <a:uFillTx/>
                      <a:cs typeface="Noto Sans S Chinese Medium" panose="020B0600000000000000" charset="-122"/>
                      <a:sym typeface="+mn-ea"/>
                    </a:rPr>
                    <a:t>打印模型</a:t>
                  </a:r>
                </a:p>
              </p:txBody>
            </p:sp>
          </p:grpSp>
          <p:pic>
            <p:nvPicPr>
              <p:cNvPr id="18" name="图片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0" y="5521"/>
                <a:ext cx="968" cy="694"/>
              </a:xfrm>
              <a:prstGeom prst="rect">
                <a:avLst/>
              </a:prstGeom>
            </p:spPr>
          </p:pic>
          <p:grpSp>
            <p:nvGrpSpPr>
              <p:cNvPr id="24" name="组合 23"/>
              <p:cNvGrpSpPr/>
              <p:nvPr/>
            </p:nvGrpSpPr>
            <p:grpSpPr>
              <a:xfrm>
                <a:off x="12495" y="5513"/>
                <a:ext cx="2675" cy="762"/>
                <a:chOff x="4297" y="3304"/>
                <a:chExt cx="2947" cy="844"/>
              </a:xfrm>
            </p:grpSpPr>
            <p:sp>
              <p:nvSpPr>
                <p:cNvPr id="22" name="任意多边形 6"/>
                <p:cNvSpPr/>
                <p:nvPr userDrawn="1"/>
              </p:nvSpPr>
              <p:spPr>
                <a:xfrm>
                  <a:off x="4297" y="3304"/>
                  <a:ext cx="2947" cy="84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ndParaRPr>
                </a:p>
              </p:txBody>
            </p:sp>
            <p:sp>
              <p:nvSpPr>
                <p:cNvPr id="23" name="标题 1"/>
                <p:cNvSpPr>
                  <a:spLocks noGrp="1"/>
                </p:cNvSpPr>
                <p:nvPr/>
              </p:nvSpPr>
              <p:spPr>
                <a:xfrm>
                  <a:off x="4423" y="3401"/>
                  <a:ext cx="2779" cy="680"/>
                </a:xfrm>
                <a:prstGeom prst="rect">
                  <a:avLst/>
                </a:prstGeom>
              </p:spPr>
              <p:txBody>
                <a:bodyPr vert="horz" lIns="91440" tIns="45720" rIns="91440" bIns="45720" rtlCol="0" anchor="ctr">
                  <a:noAutofit/>
                </a:bodyPr>
                <a:lstStyle>
                  <a:lvl1pPr algn="l">
                    <a:defRPr sz="1800" b="1">
                      <a:solidFill>
                        <a:srgbClr val="1C9292"/>
                      </a:solidFill>
                      <a:latin typeface="微软雅黑" panose="020B0503020204020204" charset="-122"/>
                      <a:ea typeface="微软雅黑" panose="020B0503020204020204" charset="-122"/>
                    </a:defRPr>
                  </a:lvl1pPr>
                </a:lstStyle>
                <a:p>
                  <a:pPr algn="ctr"/>
                  <a:r>
                    <a:rPr lang="zh-CN" altLang="en-US" sz="2000" b="0" kern="0" spc="100" dirty="0">
                      <a:solidFill>
                        <a:schemeClr val="bg1"/>
                      </a:solidFill>
                      <a:uFillTx/>
                      <a:cs typeface="Noto Sans S Chinese Medium" panose="020B0600000000000000" charset="-122"/>
                      <a:sym typeface="+mn-ea"/>
                    </a:rPr>
                    <a:t>试用模型</a:t>
                  </a:r>
                </a:p>
              </p:txBody>
            </p:sp>
          </p:grpSp>
          <p:grpSp>
            <p:nvGrpSpPr>
              <p:cNvPr id="27" name="组合 26"/>
              <p:cNvGrpSpPr/>
              <p:nvPr/>
            </p:nvGrpSpPr>
            <p:grpSpPr>
              <a:xfrm>
                <a:off x="3784" y="5499"/>
                <a:ext cx="2692" cy="762"/>
                <a:chOff x="6529" y="3304"/>
                <a:chExt cx="3583" cy="844"/>
              </a:xfrm>
            </p:grpSpPr>
            <p:sp>
              <p:nvSpPr>
                <p:cNvPr id="28" name="任意多边形 6"/>
                <p:cNvSpPr/>
                <p:nvPr userDrawn="1"/>
              </p:nvSpPr>
              <p:spPr>
                <a:xfrm>
                  <a:off x="6555" y="3304"/>
                  <a:ext cx="3557" cy="84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ndParaRPr>
                </a:p>
              </p:txBody>
            </p:sp>
            <p:sp>
              <p:nvSpPr>
                <p:cNvPr id="29" name="标题 1"/>
                <p:cNvSpPr>
                  <a:spLocks noGrp="1"/>
                </p:cNvSpPr>
                <p:nvPr/>
              </p:nvSpPr>
              <p:spPr>
                <a:xfrm>
                  <a:off x="6529" y="3401"/>
                  <a:ext cx="3568" cy="680"/>
                </a:xfrm>
                <a:prstGeom prst="rect">
                  <a:avLst/>
                </a:prstGeom>
              </p:spPr>
              <p:txBody>
                <a:bodyPr vert="horz" lIns="91440" tIns="45720" rIns="91440" bIns="45720" rtlCol="0" anchor="ctr">
                  <a:noAutofit/>
                </a:bodyPr>
                <a:lstStyle>
                  <a:lvl1pPr algn="l">
                    <a:defRPr sz="1800" b="1">
                      <a:solidFill>
                        <a:srgbClr val="1C9292"/>
                      </a:solidFill>
                      <a:latin typeface="微软雅黑" panose="020B0503020204020204" charset="-122"/>
                      <a:ea typeface="微软雅黑" panose="020B0503020204020204" charset="-122"/>
                    </a:defRPr>
                  </a:lvl1pPr>
                </a:lstStyle>
                <a:p>
                  <a:pPr algn="ctr"/>
                  <a:r>
                    <a:rPr lang="zh-CN" altLang="en-US" sz="2000" b="0" kern="0" spc="100" dirty="0">
                      <a:solidFill>
                        <a:schemeClr val="bg1"/>
                      </a:solidFill>
                      <a:uFillTx/>
                      <a:cs typeface="Noto Sans S Chinese Medium" panose="020B0600000000000000" charset="-122"/>
                      <a:sym typeface="+mn-ea"/>
                    </a:rPr>
                    <a:t>绘制模型</a:t>
                  </a:r>
                </a:p>
              </p:txBody>
            </p:sp>
          </p:grpSp>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77" y="5581"/>
                <a:ext cx="968" cy="694"/>
              </a:xfrm>
              <a:prstGeom prst="rect">
                <a:avLst/>
              </a:prstGeom>
            </p:spPr>
          </p:pic>
        </p:grpSp>
        <p:sp>
          <p:nvSpPr>
            <p:cNvPr id="2" name="任意多边形 6"/>
            <p:cNvSpPr/>
            <p:nvPr userDrawn="1"/>
          </p:nvSpPr>
          <p:spPr>
            <a:xfrm>
              <a:off x="16914" y="6725"/>
              <a:ext cx="2675" cy="76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ndParaRPr>
            </a:p>
          </p:txBody>
        </p:sp>
        <p:sp>
          <p:nvSpPr>
            <p:cNvPr id="3" name="标题 1"/>
            <p:cNvSpPr>
              <a:spLocks noGrp="1"/>
            </p:cNvSpPr>
            <p:nvPr/>
          </p:nvSpPr>
          <p:spPr>
            <a:xfrm>
              <a:off x="17029" y="6813"/>
              <a:ext cx="2522" cy="614"/>
            </a:xfrm>
            <a:prstGeom prst="rect">
              <a:avLst/>
            </a:prstGeom>
          </p:spPr>
          <p:txBody>
            <a:bodyPr vert="horz" lIns="91440" tIns="45720" rIns="91440" bIns="45720" rtlCol="0" anchor="ctr">
              <a:noAutofit/>
            </a:bodyPr>
            <a:lstStyle>
              <a:lvl1pPr algn="l">
                <a:defRPr sz="1800" b="1">
                  <a:solidFill>
                    <a:srgbClr val="1C9292"/>
                  </a:solidFill>
                  <a:latin typeface="微软雅黑" panose="020B0503020204020204" charset="-122"/>
                  <a:ea typeface="微软雅黑" panose="020B0503020204020204" charset="-122"/>
                </a:defRPr>
              </a:lvl1pPr>
            </a:lstStyle>
            <a:p>
              <a:pPr algn="ctr"/>
              <a:r>
                <a:rPr lang="zh-CN" altLang="en-US" sz="2000" b="0" kern="0" spc="100" dirty="0">
                  <a:solidFill>
                    <a:schemeClr val="bg1"/>
                  </a:solidFill>
                  <a:uFillTx/>
                  <a:cs typeface="Noto Sans S Chinese Medium" panose="020B0600000000000000" charset="-122"/>
                  <a:sym typeface="+mn-ea"/>
                </a:rPr>
                <a:t>修改模型</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96" y="6793"/>
              <a:ext cx="968" cy="694"/>
            </a:xfrm>
            <a:prstGeom prst="rect">
              <a:avLst/>
            </a:prstGeom>
          </p:spPr>
        </p:pic>
      </p:grpSp>
      <p:grpSp>
        <p:nvGrpSpPr>
          <p:cNvPr id="30" name="组合 29">
            <a:extLst>
              <a:ext uri="{FF2B5EF4-FFF2-40B4-BE49-F238E27FC236}">
                <a16:creationId xmlns:a16="http://schemas.microsoft.com/office/drawing/2014/main" id="{C992DE37-A18E-4435-8E33-4B6593F0EAA7}"/>
              </a:ext>
            </a:extLst>
          </p:cNvPr>
          <p:cNvGrpSpPr/>
          <p:nvPr/>
        </p:nvGrpSpPr>
        <p:grpSpPr>
          <a:xfrm>
            <a:off x="0" y="-26670"/>
            <a:ext cx="12322175" cy="904875"/>
            <a:chOff x="0" y="-42"/>
            <a:chExt cx="19405" cy="1425"/>
          </a:xfrm>
        </p:grpSpPr>
        <p:sp>
          <p:nvSpPr>
            <p:cNvPr id="31" name="矩形 30">
              <a:extLst>
                <a:ext uri="{FF2B5EF4-FFF2-40B4-BE49-F238E27FC236}">
                  <a16:creationId xmlns:a16="http://schemas.microsoft.com/office/drawing/2014/main" id="{EA8D5390-498B-4CEA-B10B-65600DCBE519}"/>
                </a:ext>
              </a:extLst>
            </p:cNvPr>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a:extLst>
                <a:ext uri="{FF2B5EF4-FFF2-40B4-BE49-F238E27FC236}">
                  <a16:creationId xmlns:a16="http://schemas.microsoft.com/office/drawing/2014/main" id="{B9BF5D3F-8F92-45D6-886D-09DF31B683E7}"/>
                </a:ext>
              </a:extLst>
            </p:cNvPr>
            <p:cNvGrpSpPr/>
            <p:nvPr/>
          </p:nvGrpSpPr>
          <p:grpSpPr>
            <a:xfrm>
              <a:off x="302" y="184"/>
              <a:ext cx="1304" cy="1199"/>
              <a:chOff x="756" y="1232"/>
              <a:chExt cx="1304" cy="1199"/>
            </a:xfrm>
          </p:grpSpPr>
          <p:sp>
            <p:nvSpPr>
              <p:cNvPr id="46" name="矩形 45">
                <a:extLst>
                  <a:ext uri="{FF2B5EF4-FFF2-40B4-BE49-F238E27FC236}">
                    <a16:creationId xmlns:a16="http://schemas.microsoft.com/office/drawing/2014/main" id="{14B532F3-4B53-4626-8803-DB7FA6EE747E}"/>
                  </a:ext>
                </a:extLst>
              </p:cNvPr>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extLst>
                  <a:ext uri="{FF2B5EF4-FFF2-40B4-BE49-F238E27FC236}">
                    <a16:creationId xmlns:a16="http://schemas.microsoft.com/office/drawing/2014/main" id="{32942604-96DA-4170-9C3A-C3614F8D3ACE}"/>
                  </a:ext>
                </a:extLst>
              </p:cNvPr>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a:extLst>
                  <a:ext uri="{FF2B5EF4-FFF2-40B4-BE49-F238E27FC236}">
                    <a16:creationId xmlns:a16="http://schemas.microsoft.com/office/drawing/2014/main" id="{D0F3AC1F-4173-4A6B-9321-8DF8EE427DCD}"/>
                  </a:ext>
                </a:extLst>
              </p:cNvPr>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3" name="文本框 42">
              <a:extLst>
                <a:ext uri="{FF2B5EF4-FFF2-40B4-BE49-F238E27FC236}">
                  <a16:creationId xmlns:a16="http://schemas.microsoft.com/office/drawing/2014/main" id="{E397F91B-C280-4DAD-8DC5-4E19CBB9E9EF}"/>
                </a:ext>
              </a:extLst>
            </p:cNvPr>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任务分析</a:t>
              </a:r>
            </a:p>
          </p:txBody>
        </p:sp>
        <p:sp>
          <p:nvSpPr>
            <p:cNvPr id="44" name="矩形 43">
              <a:extLst>
                <a:ext uri="{FF2B5EF4-FFF2-40B4-BE49-F238E27FC236}">
                  <a16:creationId xmlns:a16="http://schemas.microsoft.com/office/drawing/2014/main" id="{ABDDE691-5FC2-4D04-84F6-BD10F6EC152C}"/>
                </a:ext>
              </a:extLst>
            </p:cNvPr>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a:extLst>
                <a:ext uri="{FF2B5EF4-FFF2-40B4-BE49-F238E27FC236}">
                  <a16:creationId xmlns:a16="http://schemas.microsoft.com/office/drawing/2014/main" id="{6DFCE571-0CD0-4AB9-86E5-083A0103ECB5}"/>
                </a:ext>
              </a:extLst>
            </p:cNvPr>
            <p:cNvSpPr txBox="1"/>
            <p:nvPr/>
          </p:nvSpPr>
          <p:spPr>
            <a:xfrm>
              <a:off x="13342" y="71"/>
              <a:ext cx="6063" cy="1309"/>
            </a:xfrm>
            <a:prstGeom prst="rect">
              <a:avLst/>
            </a:prstGeom>
            <a:noFill/>
          </p:spPr>
          <p:txBody>
            <a:bodyPr wrap="squar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设计手机支架模型</a:t>
              </a:r>
            </a:p>
            <a:p>
              <a:endParaRPr lang="zh-CN" altLang="en-US" sz="2400" b="1" dirty="0">
                <a:solidFill>
                  <a:srgbClr val="FFFF00"/>
                </a:solidFill>
                <a:sym typeface="+mn-e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up)">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1096962" y="1220023"/>
            <a:ext cx="4359910" cy="429895"/>
          </a:xfrm>
          <a:prstGeom prst="rect">
            <a:avLst/>
          </a:prstGeom>
          <a:noFill/>
        </p:spPr>
        <p:txBody>
          <a:bodyPr wrap="square" rtlCol="0">
            <a:spAutoFit/>
          </a:bodyPr>
          <a:lstStyle/>
          <a:p>
            <a:r>
              <a:rPr lang="zh-CN" altLang="en-US"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rPr>
              <a:t>部分常见的三维设计软件简介</a:t>
            </a:r>
            <a:endParaRPr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graphicFrame>
        <p:nvGraphicFramePr>
          <p:cNvPr id="13" name="表格 12">
            <a:extLst>
              <a:ext uri="{FF2B5EF4-FFF2-40B4-BE49-F238E27FC236}">
                <a16:creationId xmlns:a16="http://schemas.microsoft.com/office/drawing/2014/main" id="{245A9324-4F85-4626-B0DB-ADF03F71B376}"/>
              </a:ext>
            </a:extLst>
          </p:cNvPr>
          <p:cNvGraphicFramePr/>
          <p:nvPr>
            <p:custDataLst>
              <p:tags r:id="rId1"/>
            </p:custDataLst>
            <p:extLst>
              <p:ext uri="{D42A27DB-BD31-4B8C-83A1-F6EECF244321}">
                <p14:modId xmlns:p14="http://schemas.microsoft.com/office/powerpoint/2010/main" val="2769127206"/>
              </p:ext>
            </p:extLst>
          </p:nvPr>
        </p:nvGraphicFramePr>
        <p:xfrm>
          <a:off x="2043585" y="1747788"/>
          <a:ext cx="8352000" cy="4424492"/>
        </p:xfrm>
        <a:graphic>
          <a:graphicData uri="http://schemas.openxmlformats.org/drawingml/2006/table">
            <a:tbl>
              <a:tblPr firstRow="1" bandRow="1">
                <a:effectLst>
                  <a:outerShdw blurRad="50800" dist="38100" dir="2700000" algn="tl" rotWithShape="0">
                    <a:srgbClr val="5B7A79">
                      <a:alpha val="40000"/>
                    </a:srgbClr>
                  </a:outerShdw>
                </a:effectLst>
                <a:tableStyleId>{C083E6E3-FA7D-4D7B-A595-EF9225AFEA82}</a:tableStyleId>
              </a:tblPr>
              <a:tblGrid>
                <a:gridCol w="1008000">
                  <a:extLst>
                    <a:ext uri="{9D8B030D-6E8A-4147-A177-3AD203B41FA5}">
                      <a16:colId xmlns:a16="http://schemas.microsoft.com/office/drawing/2014/main" val="1769592959"/>
                    </a:ext>
                  </a:extLst>
                </a:gridCol>
                <a:gridCol w="1656000">
                  <a:extLst>
                    <a:ext uri="{9D8B030D-6E8A-4147-A177-3AD203B41FA5}">
                      <a16:colId xmlns:a16="http://schemas.microsoft.com/office/drawing/2014/main" val="4070176283"/>
                    </a:ext>
                  </a:extLst>
                </a:gridCol>
                <a:gridCol w="5688000">
                  <a:extLst>
                    <a:ext uri="{9D8B030D-6E8A-4147-A177-3AD203B41FA5}">
                      <a16:colId xmlns:a16="http://schemas.microsoft.com/office/drawing/2014/main" val="20001"/>
                    </a:ext>
                  </a:extLst>
                </a:gridCol>
              </a:tblGrid>
              <a:tr h="576650">
                <a:tc>
                  <a:txBody>
                    <a:bodyPr/>
                    <a:lstStyle/>
                    <a:p>
                      <a:r>
                        <a:rPr lang="zh-CN" altLang="en-US" sz="2000" b="0" u="none" strike="noStrike" kern="1200" baseline="0" dirty="0">
                          <a:solidFill>
                            <a:schemeClr val="lt1"/>
                          </a:solidFill>
                        </a:rPr>
                        <a:t>序号</a:t>
                      </a:r>
                      <a:endParaRPr lang="zh-CN" altLang="en-US" sz="2000" b="0" i="0" u="none" strike="noStrike" kern="1200" baseline="0" dirty="0">
                        <a:solidFill>
                          <a:schemeClr val="lt1"/>
                        </a:solidFill>
                        <a:latin typeface="+mn-lt"/>
                        <a:ea typeface="+mn-ea"/>
                        <a:cs typeface="+mn-cs"/>
                      </a:endParaRPr>
                    </a:p>
                  </a:txBody>
                  <a:tcPr>
                    <a:lnL w="12700">
                      <a:solidFill>
                        <a:srgbClr val="83A29D"/>
                      </a:solidFill>
                      <a:prstDash val="solid"/>
                    </a:lnL>
                    <a:lnR w="12700" cap="flat" cmpd="sng" algn="ctr">
                      <a:solidFill>
                        <a:srgbClr val="83A29D"/>
                      </a:solidFill>
                      <a:prstDash val="solid"/>
                      <a:round/>
                      <a:headEnd type="none" w="med" len="med"/>
                      <a:tailEnd type="none" w="med" len="med"/>
                    </a:lnR>
                    <a:lnT w="12700">
                      <a:solidFill>
                        <a:srgbClr val="83A29D"/>
                      </a:solidFill>
                      <a:prstDash val="solid"/>
                    </a:lnT>
                    <a:lnB w="12700" cap="flat" cmpd="sng" algn="ctr">
                      <a:solidFill>
                        <a:srgbClr val="83A29D"/>
                      </a:solidFill>
                      <a:prstDash val="solid"/>
                      <a:round/>
                      <a:headEnd type="none" w="med" len="med"/>
                      <a:tailEnd type="none" w="med" len="med"/>
                    </a:lnB>
                    <a:solidFill>
                      <a:srgbClr val="5B7A79"/>
                    </a:solidFill>
                  </a:tcPr>
                </a:tc>
                <a:tc>
                  <a:txBody>
                    <a:bodyPr/>
                    <a:lstStyle/>
                    <a:p>
                      <a:r>
                        <a:rPr lang="zh-CN" altLang="en-US" sz="2000" b="0" u="none" strike="noStrike" kern="1200" baseline="0" dirty="0">
                          <a:solidFill>
                            <a:schemeClr val="lt1"/>
                          </a:solidFill>
                        </a:rPr>
                        <a:t>软件</a:t>
                      </a:r>
                      <a:endParaRPr lang="zh-CN" altLang="en-US" sz="2000" dirty="0"/>
                    </a:p>
                  </a:txBody>
                  <a:tcPr>
                    <a:lnL w="12700" cap="flat" cmpd="sng" algn="ctr">
                      <a:solidFill>
                        <a:srgbClr val="83A29D"/>
                      </a:solidFill>
                      <a:prstDash val="solid"/>
                      <a:round/>
                      <a:headEnd type="none" w="med" len="med"/>
                      <a:tailEnd type="none" w="med" len="med"/>
                    </a:lnL>
                    <a:lnR w="12700" cap="flat" cmpd="sng" algn="ctr">
                      <a:solidFill>
                        <a:srgbClr val="83A29D"/>
                      </a:solidFill>
                      <a:prstDash val="solid"/>
                      <a:round/>
                      <a:headEnd type="none" w="med" len="med"/>
                      <a:tailEnd type="none" w="med" len="med"/>
                    </a:lnR>
                    <a:lnT w="12700">
                      <a:solidFill>
                        <a:srgbClr val="83A29D"/>
                      </a:solidFill>
                      <a:prstDash val="solid"/>
                    </a:lnT>
                    <a:lnB w="12700" cap="flat" cmpd="sng" algn="ctr">
                      <a:solidFill>
                        <a:srgbClr val="83A29D"/>
                      </a:solidFill>
                      <a:prstDash val="solid"/>
                      <a:round/>
                      <a:headEnd type="none" w="med" len="med"/>
                      <a:tailEnd type="none" w="med" len="med"/>
                    </a:lnB>
                    <a:solidFill>
                      <a:srgbClr val="5B7A79"/>
                    </a:solidFill>
                  </a:tcPr>
                </a:tc>
                <a:tc>
                  <a:txBody>
                    <a:bodyPr/>
                    <a:lstStyle/>
                    <a:p>
                      <a:r>
                        <a:rPr lang="zh-CN" altLang="en-US" sz="2000" b="0" u="none" strike="noStrike" kern="1200" baseline="0" dirty="0">
                          <a:solidFill>
                            <a:schemeClr val="lt1"/>
                          </a:solidFill>
                        </a:rPr>
                        <a:t>主要特点</a:t>
                      </a:r>
                      <a:endParaRPr lang="zh-CN" altLang="en-US" sz="2000" dirty="0"/>
                    </a:p>
                  </a:txBody>
                  <a:tcPr>
                    <a:lnL w="12700" cap="flat" cmpd="sng" algn="ctr">
                      <a:solidFill>
                        <a:srgbClr val="83A29D"/>
                      </a:solidFill>
                      <a:prstDash val="solid"/>
                      <a:round/>
                      <a:headEnd type="none" w="med" len="med"/>
                      <a:tailEnd type="none" w="med" len="med"/>
                    </a:lnL>
                    <a:lnR w="12700">
                      <a:solidFill>
                        <a:srgbClr val="83A29D"/>
                      </a:solidFill>
                      <a:prstDash val="solid"/>
                    </a:lnR>
                    <a:lnT w="12700">
                      <a:solidFill>
                        <a:srgbClr val="83A29D"/>
                      </a:solidFill>
                      <a:prstDash val="solid"/>
                    </a:lnT>
                    <a:lnB w="12700" cap="flat" cmpd="sng" algn="ctr">
                      <a:solidFill>
                        <a:srgbClr val="83A29D"/>
                      </a:solidFill>
                      <a:prstDash val="solid"/>
                      <a:round/>
                      <a:headEnd type="none" w="med" len="med"/>
                      <a:tailEnd type="none" w="med" len="med"/>
                    </a:lnB>
                    <a:solidFill>
                      <a:srgbClr val="5B7A79"/>
                    </a:solidFill>
                  </a:tcPr>
                </a:tc>
                <a:extLst>
                  <a:ext uri="{0D108BD9-81ED-4DB2-BD59-A6C34878D82A}">
                    <a16:rowId xmlns:a16="http://schemas.microsoft.com/office/drawing/2014/main" val="10000"/>
                  </a:ext>
                </a:extLst>
              </a:tr>
              <a:tr h="50400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000" b="0" u="none" strike="noStrike" kern="1200" baseline="0" dirty="0">
                          <a:solidFill>
                            <a:schemeClr val="tx1"/>
                          </a:solidFill>
                        </a:rPr>
                        <a:t>1</a:t>
                      </a:r>
                      <a:endParaRPr lang="zh-CN" altLang="en-US" sz="2000" b="0" i="0" u="none" strike="noStrike" kern="1200" baseline="0" dirty="0">
                        <a:solidFill>
                          <a:schemeClr val="tx1"/>
                        </a:solidFill>
                        <a:latin typeface="+mn-lt"/>
                        <a:ea typeface="+mn-ea"/>
                        <a:cs typeface="+mn-cs"/>
                      </a:endParaRPr>
                    </a:p>
                  </a:txBody>
                  <a:tcPr>
                    <a:lnL w="12700">
                      <a:solidFill>
                        <a:srgbClr val="83A29D"/>
                      </a:solidFill>
                      <a:prstDash val="solid"/>
                    </a:lnL>
                    <a:lnR w="12700" cap="flat" cmpd="sng" algn="ctr">
                      <a:solidFill>
                        <a:srgbClr val="83A29D"/>
                      </a:solidFill>
                      <a:prstDash val="solid"/>
                      <a:round/>
                      <a:headEnd type="none" w="med" len="med"/>
                      <a:tailEnd type="none" w="med" len="me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tc>
                  <a:txBody>
                    <a:bodyPr/>
                    <a:lstStyle/>
                    <a:p>
                      <a:r>
                        <a:rPr lang="zh-CN" altLang="en-US" sz="2000" b="0" u="none" strike="noStrike" kern="1200" baseline="0" dirty="0">
                          <a:solidFill>
                            <a:schemeClr val="tx1"/>
                          </a:solidFill>
                        </a:rPr>
                        <a:t>中望 </a:t>
                      </a:r>
                      <a:r>
                        <a:rPr lang="en-US" altLang="zh-CN" sz="2000" b="0" u="none" strike="noStrike" kern="1200" baseline="0" dirty="0">
                          <a:solidFill>
                            <a:schemeClr val="tx1"/>
                          </a:solidFill>
                        </a:rPr>
                        <a:t>3D</a:t>
                      </a:r>
                      <a:endParaRPr lang="zh-CN" altLang="en-US" sz="2000" dirty="0">
                        <a:solidFill>
                          <a:schemeClr val="tx1"/>
                        </a:solidFill>
                      </a:endParaRPr>
                    </a:p>
                  </a:txBody>
                  <a:tcPr>
                    <a:lnL w="12700" cap="flat" cmpd="sng" algn="ctr">
                      <a:solidFill>
                        <a:srgbClr val="83A29D"/>
                      </a:solidFill>
                      <a:prstDash val="solid"/>
                      <a:round/>
                      <a:headEnd type="none" w="med" len="med"/>
                      <a:tailEnd type="none" w="med" len="med"/>
                    </a:lnL>
                    <a:lnR w="12700" cap="flat" cmpd="sng" algn="ctr">
                      <a:solidFill>
                        <a:srgbClr val="83A29D"/>
                      </a:solidFill>
                      <a:prstDash val="solid"/>
                      <a:round/>
                      <a:headEnd type="none" w="med" len="med"/>
                      <a:tailEnd type="none" w="med" len="me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tc>
                  <a:txBody>
                    <a:bodyPr/>
                    <a:lstStyle/>
                    <a:p>
                      <a:r>
                        <a:rPr lang="zh-CN" altLang="en-US" sz="2000" b="0" u="none" strike="noStrike" kern="1200" baseline="0" dirty="0">
                          <a:solidFill>
                            <a:schemeClr val="tx1"/>
                          </a:solidFill>
                        </a:rPr>
                        <a:t>操作简单灵活，可混合建模，装配仿真功能强大</a:t>
                      </a:r>
                      <a:endParaRPr lang="zh-CN" altLang="en-US" sz="2000" dirty="0">
                        <a:solidFill>
                          <a:schemeClr val="tx1"/>
                        </a:solidFill>
                      </a:endParaRPr>
                    </a:p>
                  </a:txBody>
                  <a:tcPr>
                    <a:lnL w="12700" cap="flat" cmpd="sng" algn="ctr">
                      <a:solidFill>
                        <a:srgbClr val="83A29D"/>
                      </a:solidFill>
                      <a:prstDash val="solid"/>
                      <a:round/>
                      <a:headEnd type="none" w="med" len="med"/>
                      <a:tailEnd type="none" w="med" len="med"/>
                    </a:lnL>
                    <a:lnR w="12700">
                      <a:solidFill>
                        <a:srgbClr val="83A29D"/>
                      </a:solidFill>
                      <a:prstDash val="soli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extLst>
                  <a:ext uri="{0D108BD9-81ED-4DB2-BD59-A6C34878D82A}">
                    <a16:rowId xmlns:a16="http://schemas.microsoft.com/office/drawing/2014/main" val="10001"/>
                  </a:ext>
                </a:extLst>
              </a:tr>
              <a:tr h="542331">
                <a:tc>
                  <a:txBody>
                    <a:bodyPr/>
                    <a:lstStyle/>
                    <a:p>
                      <a:r>
                        <a:rPr lang="en-US" altLang="zh-CN" sz="2000" b="0" u="none" strike="noStrike" kern="1200" baseline="0" dirty="0">
                          <a:solidFill>
                            <a:schemeClr val="tx1"/>
                          </a:solidFill>
                        </a:rPr>
                        <a:t>2</a:t>
                      </a:r>
                      <a:endParaRPr lang="zh-CN" altLang="en-US" sz="2000" dirty="0">
                        <a:solidFill>
                          <a:schemeClr val="tx1"/>
                        </a:solidFill>
                      </a:endParaRPr>
                    </a:p>
                  </a:txBody>
                  <a:tcPr>
                    <a:lnL w="12700">
                      <a:solidFill>
                        <a:srgbClr val="83A29D"/>
                      </a:solidFill>
                      <a:prstDash val="solid"/>
                    </a:lnL>
                    <a:lnR w="12700" cap="flat" cmpd="sng" algn="ctr">
                      <a:solidFill>
                        <a:srgbClr val="83A29D"/>
                      </a:solidFill>
                      <a:prstDash val="solid"/>
                      <a:round/>
                      <a:headEnd type="none" w="med" len="med"/>
                      <a:tailEnd type="none" w="med" len="me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tc>
                  <a:txBody>
                    <a:bodyPr/>
                    <a:lstStyle/>
                    <a:p>
                      <a:r>
                        <a:rPr lang="en-US" altLang="zh-CN" sz="2000" b="0" u="none" strike="noStrike" kern="1200" baseline="0" dirty="0">
                          <a:solidFill>
                            <a:schemeClr val="tx1"/>
                          </a:solidFill>
                        </a:rPr>
                        <a:t>3D One Plus</a:t>
                      </a:r>
                      <a:endParaRPr lang="zh-CN" altLang="en-US" sz="2000" dirty="0">
                        <a:solidFill>
                          <a:schemeClr val="tx1"/>
                        </a:solidFill>
                      </a:endParaRPr>
                    </a:p>
                  </a:txBody>
                  <a:tcPr>
                    <a:lnL w="12700" cap="flat" cmpd="sng" algn="ctr">
                      <a:solidFill>
                        <a:srgbClr val="83A29D"/>
                      </a:solidFill>
                      <a:prstDash val="solid"/>
                      <a:round/>
                      <a:headEnd type="none" w="med" len="med"/>
                      <a:tailEnd type="none" w="med" len="med"/>
                    </a:lnL>
                    <a:lnR w="12700" cap="flat" cmpd="sng" algn="ctr">
                      <a:solidFill>
                        <a:srgbClr val="83A29D"/>
                      </a:solidFill>
                      <a:prstDash val="solid"/>
                      <a:round/>
                      <a:headEnd type="none" w="med" len="med"/>
                      <a:tailEnd type="none" w="med" len="me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tc>
                  <a:txBody>
                    <a:bodyPr/>
                    <a:lstStyle/>
                    <a:p>
                      <a:r>
                        <a:rPr lang="zh-CN" altLang="en-US" sz="2000" b="0" u="none" strike="noStrike" kern="1200" baseline="0" dirty="0">
                          <a:solidFill>
                            <a:schemeClr val="tx1"/>
                          </a:solidFill>
                        </a:rPr>
                        <a:t>满足专业人群使用需求的同时，也适合非专业人群，能轻松实现建模、装配和动画等功能</a:t>
                      </a:r>
                      <a:endParaRPr lang="zh-CN" altLang="en-US" sz="2000" dirty="0">
                        <a:solidFill>
                          <a:schemeClr val="tx1"/>
                        </a:solidFill>
                      </a:endParaRPr>
                    </a:p>
                  </a:txBody>
                  <a:tcPr>
                    <a:lnL w="12700" cap="flat" cmpd="sng" algn="ctr">
                      <a:solidFill>
                        <a:srgbClr val="83A29D"/>
                      </a:solidFill>
                      <a:prstDash val="solid"/>
                      <a:round/>
                      <a:headEnd type="none" w="med" len="med"/>
                      <a:tailEnd type="none" w="med" len="med"/>
                    </a:lnL>
                    <a:lnR w="12700">
                      <a:solidFill>
                        <a:srgbClr val="83A29D"/>
                      </a:solidFill>
                      <a:prstDash val="soli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extLst>
                  <a:ext uri="{0D108BD9-81ED-4DB2-BD59-A6C34878D82A}">
                    <a16:rowId xmlns:a16="http://schemas.microsoft.com/office/drawing/2014/main" val="10002"/>
                  </a:ext>
                </a:extLst>
              </a:tr>
              <a:tr h="6472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000" b="0" u="none" strike="noStrike" kern="1200" baseline="0" dirty="0">
                          <a:solidFill>
                            <a:schemeClr val="tx1"/>
                          </a:solidFill>
                        </a:rPr>
                        <a:t>3</a:t>
                      </a:r>
                      <a:endParaRPr lang="zh-CN" altLang="en-US" sz="2000" b="0" i="0" u="none" strike="noStrike" kern="1200" baseline="0" dirty="0">
                        <a:solidFill>
                          <a:schemeClr val="tx1"/>
                        </a:solidFill>
                        <a:latin typeface="+mn-lt"/>
                        <a:ea typeface="+mn-ea"/>
                        <a:cs typeface="+mn-cs"/>
                      </a:endParaRPr>
                    </a:p>
                  </a:txBody>
                  <a:tcPr>
                    <a:lnL w="12700">
                      <a:solidFill>
                        <a:srgbClr val="83A29D"/>
                      </a:solidFill>
                      <a:prstDash val="solid"/>
                    </a:lnL>
                    <a:lnR w="12700" cap="flat" cmpd="sng" algn="ctr">
                      <a:solidFill>
                        <a:srgbClr val="83A29D"/>
                      </a:solidFill>
                      <a:prstDash val="solid"/>
                      <a:round/>
                      <a:headEnd type="none" w="med" len="med"/>
                      <a:tailEnd type="none" w="med" len="me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tc>
                  <a:txBody>
                    <a:bodyPr/>
                    <a:lstStyle/>
                    <a:p>
                      <a:r>
                        <a:rPr lang="en-US" altLang="zh-CN" sz="2000" b="0" u="none" strike="noStrike" kern="1200" baseline="0" dirty="0">
                          <a:solidFill>
                            <a:schemeClr val="tx1"/>
                          </a:solidFill>
                        </a:rPr>
                        <a:t>CAXA 3D</a:t>
                      </a:r>
                      <a:endParaRPr lang="zh-CN" altLang="en-US" sz="2000" dirty="0">
                        <a:solidFill>
                          <a:schemeClr val="tx1"/>
                        </a:solidFill>
                      </a:endParaRPr>
                    </a:p>
                  </a:txBody>
                  <a:tcPr>
                    <a:lnL w="12700" cap="flat" cmpd="sng" algn="ctr">
                      <a:solidFill>
                        <a:srgbClr val="83A29D"/>
                      </a:solidFill>
                      <a:prstDash val="solid"/>
                      <a:round/>
                      <a:headEnd type="none" w="med" len="med"/>
                      <a:tailEnd type="none" w="med" len="med"/>
                    </a:lnL>
                    <a:lnR w="12700" cap="flat" cmpd="sng" algn="ctr">
                      <a:solidFill>
                        <a:srgbClr val="83A29D"/>
                      </a:solidFill>
                      <a:prstDash val="solid"/>
                      <a:round/>
                      <a:headEnd type="none" w="med" len="med"/>
                      <a:tailEnd type="none" w="med" len="me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tc>
                  <a:txBody>
                    <a:bodyPr/>
                    <a:lstStyle/>
                    <a:p>
                      <a:r>
                        <a:rPr lang="zh-CN" altLang="en-US" sz="2000" b="0" u="none" strike="noStrike" kern="1200" baseline="0" dirty="0">
                          <a:solidFill>
                            <a:schemeClr val="tx1"/>
                          </a:solidFill>
                        </a:rPr>
                        <a:t>简单易学，面向工业的三维设计软件</a:t>
                      </a:r>
                      <a:endParaRPr lang="zh-CN" altLang="en-US" sz="2000" dirty="0">
                        <a:solidFill>
                          <a:schemeClr val="tx1"/>
                        </a:solidFill>
                      </a:endParaRPr>
                    </a:p>
                  </a:txBody>
                  <a:tcPr>
                    <a:lnL w="12700" cap="flat" cmpd="sng" algn="ctr">
                      <a:solidFill>
                        <a:srgbClr val="83A29D"/>
                      </a:solidFill>
                      <a:prstDash val="solid"/>
                      <a:round/>
                      <a:headEnd type="none" w="med" len="med"/>
                      <a:tailEnd type="none" w="med" len="med"/>
                    </a:lnL>
                    <a:lnR w="12700">
                      <a:solidFill>
                        <a:srgbClr val="83A29D"/>
                      </a:solidFill>
                      <a:prstDash val="soli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extLst>
                  <a:ext uri="{0D108BD9-81ED-4DB2-BD59-A6C34878D82A}">
                    <a16:rowId xmlns:a16="http://schemas.microsoft.com/office/drawing/2014/main" val="215218520"/>
                  </a:ext>
                </a:extLst>
              </a:tr>
              <a:tr h="647254">
                <a:tc>
                  <a:txBody>
                    <a:bodyPr/>
                    <a:lstStyle/>
                    <a:p>
                      <a:r>
                        <a:rPr lang="en-US" altLang="zh-CN" sz="2000" b="0" u="none" strike="noStrike" kern="1200" baseline="0" dirty="0">
                          <a:solidFill>
                            <a:schemeClr val="tx1"/>
                          </a:solidFill>
                        </a:rPr>
                        <a:t>4</a:t>
                      </a:r>
                      <a:endParaRPr lang="zh-CN" altLang="en-US" sz="2000" dirty="0">
                        <a:solidFill>
                          <a:schemeClr val="tx1"/>
                        </a:solidFill>
                      </a:endParaRPr>
                    </a:p>
                  </a:txBody>
                  <a:tcPr>
                    <a:lnL w="12700">
                      <a:solidFill>
                        <a:srgbClr val="83A29D"/>
                      </a:solidFill>
                      <a:prstDash val="solid"/>
                    </a:lnL>
                    <a:lnR w="12700" cap="flat" cmpd="sng" algn="ctr">
                      <a:solidFill>
                        <a:srgbClr val="83A29D"/>
                      </a:solidFill>
                      <a:prstDash val="solid"/>
                      <a:round/>
                      <a:headEnd type="none" w="med" len="med"/>
                      <a:tailEnd type="none" w="med" len="me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000" b="0" u="none" strike="noStrike" kern="1200" baseline="0" dirty="0">
                          <a:solidFill>
                            <a:schemeClr val="tx1"/>
                          </a:solidFill>
                        </a:rPr>
                        <a:t>AutoCAD</a:t>
                      </a:r>
                      <a:endParaRPr lang="en-US" altLang="zh-CN" sz="2000" b="0" i="0" u="none" strike="noStrike" kern="1200" baseline="0" dirty="0">
                        <a:solidFill>
                          <a:schemeClr val="tx1"/>
                        </a:solidFill>
                        <a:latin typeface="+mn-lt"/>
                        <a:ea typeface="+mn-ea"/>
                        <a:cs typeface="+mn-cs"/>
                      </a:endParaRPr>
                    </a:p>
                  </a:txBody>
                  <a:tcPr>
                    <a:lnL w="12700" cap="flat" cmpd="sng" algn="ctr">
                      <a:solidFill>
                        <a:srgbClr val="83A29D"/>
                      </a:solidFill>
                      <a:prstDash val="solid"/>
                      <a:round/>
                      <a:headEnd type="none" w="med" len="med"/>
                      <a:tailEnd type="none" w="med" len="med"/>
                    </a:lnL>
                    <a:lnR w="12700" cap="flat" cmpd="sng" algn="ctr">
                      <a:solidFill>
                        <a:srgbClr val="83A29D"/>
                      </a:solidFill>
                      <a:prstDash val="solid"/>
                      <a:round/>
                      <a:headEnd type="none" w="med" len="med"/>
                      <a:tailEnd type="none" w="med" len="me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tc>
                  <a:txBody>
                    <a:bodyPr/>
                    <a:lstStyle/>
                    <a:p>
                      <a:r>
                        <a:rPr lang="zh-CN" altLang="en-US" sz="2000" b="0" u="none" strike="noStrike" kern="1200" baseline="0" dirty="0">
                          <a:solidFill>
                            <a:schemeClr val="tx1"/>
                          </a:solidFill>
                        </a:rPr>
                        <a:t>二维设计软件最早的代表，简单易学，符合现代图学教育体系的传统思维</a:t>
                      </a:r>
                      <a:endParaRPr lang="zh-CN" altLang="en-US" sz="2000" dirty="0">
                        <a:solidFill>
                          <a:schemeClr val="tx1"/>
                        </a:solidFill>
                      </a:endParaRPr>
                    </a:p>
                  </a:txBody>
                  <a:tcPr>
                    <a:lnL w="12700" cap="flat" cmpd="sng" algn="ctr">
                      <a:solidFill>
                        <a:srgbClr val="83A29D"/>
                      </a:solidFill>
                      <a:prstDash val="solid"/>
                      <a:round/>
                      <a:headEnd type="none" w="med" len="med"/>
                      <a:tailEnd type="none" w="med" len="med"/>
                    </a:lnL>
                    <a:lnR w="12700">
                      <a:solidFill>
                        <a:srgbClr val="83A29D"/>
                      </a:solidFill>
                      <a:prstDash val="soli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extLst>
                  <a:ext uri="{0D108BD9-81ED-4DB2-BD59-A6C34878D82A}">
                    <a16:rowId xmlns:a16="http://schemas.microsoft.com/office/drawing/2014/main" val="2097518559"/>
                  </a:ext>
                </a:extLst>
              </a:tr>
              <a:tr h="647254">
                <a:tc>
                  <a:txBody>
                    <a:bodyPr/>
                    <a:lstStyle/>
                    <a:p>
                      <a:r>
                        <a:rPr lang="en-US" altLang="zh-CN" sz="2000" dirty="0">
                          <a:solidFill>
                            <a:schemeClr val="tx1"/>
                          </a:solidFill>
                        </a:rPr>
                        <a:t>5</a:t>
                      </a:r>
                      <a:endParaRPr lang="zh-CN" altLang="en-US" sz="2000" dirty="0">
                        <a:solidFill>
                          <a:schemeClr val="tx1"/>
                        </a:solidFill>
                      </a:endParaRPr>
                    </a:p>
                  </a:txBody>
                  <a:tcPr>
                    <a:lnL w="12700">
                      <a:solidFill>
                        <a:srgbClr val="83A29D"/>
                      </a:solidFill>
                      <a:prstDash val="solid"/>
                    </a:lnL>
                    <a:lnR w="12700" cap="flat" cmpd="sng" algn="ctr">
                      <a:solidFill>
                        <a:srgbClr val="83A29D"/>
                      </a:solidFill>
                      <a:prstDash val="solid"/>
                      <a:round/>
                      <a:headEnd type="none" w="med" len="med"/>
                      <a:tailEnd type="none" w="med" len="me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tc>
                  <a:txBody>
                    <a:bodyPr/>
                    <a:lstStyle/>
                    <a:p>
                      <a:r>
                        <a:rPr lang="en-US" altLang="zh-CN" sz="2000" dirty="0">
                          <a:solidFill>
                            <a:schemeClr val="tx1"/>
                          </a:solidFill>
                        </a:rPr>
                        <a:t>3ds MAX </a:t>
                      </a:r>
                      <a:endParaRPr lang="zh-CN" altLang="en-US" sz="2000" dirty="0">
                        <a:solidFill>
                          <a:schemeClr val="tx1"/>
                        </a:solidFill>
                      </a:endParaRPr>
                    </a:p>
                  </a:txBody>
                  <a:tcPr>
                    <a:lnL w="12700" cap="flat" cmpd="sng" algn="ctr">
                      <a:solidFill>
                        <a:srgbClr val="83A29D"/>
                      </a:solidFill>
                      <a:prstDash val="solid"/>
                      <a:round/>
                      <a:headEnd type="none" w="med" len="med"/>
                      <a:tailEnd type="none" w="med" len="med"/>
                    </a:lnL>
                    <a:lnR w="12700" cap="flat" cmpd="sng" algn="ctr">
                      <a:solidFill>
                        <a:srgbClr val="83A29D"/>
                      </a:solidFill>
                      <a:prstDash val="solid"/>
                      <a:round/>
                      <a:headEnd type="none" w="med" len="med"/>
                      <a:tailEnd type="none" w="med" len="me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tc>
                  <a:txBody>
                    <a:bodyPr/>
                    <a:lstStyle/>
                    <a:p>
                      <a:r>
                        <a:rPr lang="zh-CN" altLang="en-US" sz="2000" dirty="0">
                          <a:solidFill>
                            <a:schemeClr val="tx1"/>
                          </a:solidFill>
                        </a:rPr>
                        <a:t>基于</a:t>
                      </a:r>
                      <a:r>
                        <a:rPr lang="en-US" altLang="zh-CN" sz="2000" dirty="0">
                          <a:solidFill>
                            <a:schemeClr val="tx1"/>
                          </a:solidFill>
                        </a:rPr>
                        <a:t>PC </a:t>
                      </a:r>
                      <a:r>
                        <a:rPr lang="zh-CN" altLang="en-US" sz="2000" dirty="0">
                          <a:solidFill>
                            <a:schemeClr val="tx1"/>
                          </a:solidFill>
                        </a:rPr>
                        <a:t>系统的三维动画渲染和制作</a:t>
                      </a:r>
                    </a:p>
                  </a:txBody>
                  <a:tcPr>
                    <a:lnL w="12700" cap="flat" cmpd="sng" algn="ctr">
                      <a:solidFill>
                        <a:srgbClr val="83A29D"/>
                      </a:solidFill>
                      <a:prstDash val="solid"/>
                      <a:round/>
                      <a:headEnd type="none" w="med" len="med"/>
                      <a:tailEnd type="none" w="med" len="med"/>
                    </a:lnL>
                    <a:lnR w="12700">
                      <a:solidFill>
                        <a:srgbClr val="83A29D"/>
                      </a:solidFill>
                      <a:prstDash val="soli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extLst>
                  <a:ext uri="{0D108BD9-81ED-4DB2-BD59-A6C34878D82A}">
                    <a16:rowId xmlns:a16="http://schemas.microsoft.com/office/drawing/2014/main" val="3234479460"/>
                  </a:ext>
                </a:extLst>
              </a:tr>
              <a:tr h="647254">
                <a:tc>
                  <a:txBody>
                    <a:bodyPr/>
                    <a:lstStyle/>
                    <a:p>
                      <a:r>
                        <a:rPr lang="en-US" altLang="zh-CN" sz="2000" dirty="0">
                          <a:solidFill>
                            <a:schemeClr val="tx1"/>
                          </a:solidFill>
                        </a:rPr>
                        <a:t>6</a:t>
                      </a:r>
                      <a:endParaRPr lang="zh-CN" altLang="en-US" sz="2000" dirty="0">
                        <a:solidFill>
                          <a:schemeClr val="tx1"/>
                        </a:solidFill>
                      </a:endParaRPr>
                    </a:p>
                  </a:txBody>
                  <a:tcPr>
                    <a:lnL w="12700">
                      <a:solidFill>
                        <a:srgbClr val="83A29D"/>
                      </a:solidFill>
                      <a:prstDash val="solid"/>
                    </a:lnL>
                    <a:lnR w="12700" cap="flat" cmpd="sng" algn="ctr">
                      <a:solidFill>
                        <a:srgbClr val="83A29D"/>
                      </a:solidFill>
                      <a:prstDash val="solid"/>
                      <a:round/>
                      <a:headEnd type="none" w="med" len="med"/>
                      <a:tailEnd type="none" w="med" len="me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tc>
                  <a:txBody>
                    <a:bodyPr/>
                    <a:lstStyle/>
                    <a:p>
                      <a:r>
                        <a:rPr lang="en-US" altLang="zh-CN" sz="2000" dirty="0">
                          <a:solidFill>
                            <a:schemeClr val="tx1"/>
                          </a:solidFill>
                        </a:rPr>
                        <a:t>SolidWorks</a:t>
                      </a:r>
                      <a:endParaRPr lang="zh-CN" altLang="en-US" sz="2000" dirty="0">
                        <a:solidFill>
                          <a:schemeClr val="tx1"/>
                        </a:solidFill>
                      </a:endParaRPr>
                    </a:p>
                  </a:txBody>
                  <a:tcPr>
                    <a:lnL w="12700" cap="flat" cmpd="sng" algn="ctr">
                      <a:solidFill>
                        <a:srgbClr val="83A29D"/>
                      </a:solidFill>
                      <a:prstDash val="solid"/>
                      <a:round/>
                      <a:headEnd type="none" w="med" len="med"/>
                      <a:tailEnd type="none" w="med" len="med"/>
                    </a:lnL>
                    <a:lnR w="12700" cap="flat" cmpd="sng" algn="ctr">
                      <a:solidFill>
                        <a:srgbClr val="83A29D"/>
                      </a:solidFill>
                      <a:prstDash val="solid"/>
                      <a:round/>
                      <a:headEnd type="none" w="med" len="med"/>
                      <a:tailEnd type="none" w="med" len="med"/>
                    </a:lnR>
                    <a:lnT w="12700" cap="flat" cmpd="sng" algn="ctr">
                      <a:solidFill>
                        <a:srgbClr val="83A29D"/>
                      </a:solidFill>
                      <a:prstDash val="solid"/>
                      <a:round/>
                      <a:headEnd type="none" w="med" len="med"/>
                      <a:tailEnd type="none" w="med" len="med"/>
                    </a:lnT>
                    <a:lnB w="12700">
                      <a:solidFill>
                        <a:srgbClr val="83A29D"/>
                      </a:solidFill>
                      <a:prstDash val="solid"/>
                    </a:lnB>
                  </a:tcPr>
                </a:tc>
                <a:tc>
                  <a:txBody>
                    <a:bodyPr/>
                    <a:lstStyle/>
                    <a:p>
                      <a:r>
                        <a:rPr lang="zh-CN" altLang="en-US" sz="2000" dirty="0">
                          <a:solidFill>
                            <a:schemeClr val="tx1"/>
                          </a:solidFill>
                        </a:rPr>
                        <a:t>易学易用，轻松掌握建模的流程和立体概念</a:t>
                      </a:r>
                    </a:p>
                  </a:txBody>
                  <a:tcPr>
                    <a:lnL w="12700" cap="flat" cmpd="sng" algn="ctr">
                      <a:solidFill>
                        <a:srgbClr val="83A29D"/>
                      </a:solidFill>
                      <a:prstDash val="solid"/>
                      <a:round/>
                      <a:headEnd type="none" w="med" len="med"/>
                      <a:tailEnd type="none" w="med" len="med"/>
                    </a:lnL>
                    <a:lnR w="12700">
                      <a:solidFill>
                        <a:srgbClr val="83A29D"/>
                      </a:solidFill>
                      <a:prstDash val="solid"/>
                    </a:lnR>
                    <a:lnT w="12700" cap="flat" cmpd="sng" algn="ctr">
                      <a:solidFill>
                        <a:srgbClr val="83A29D"/>
                      </a:solidFill>
                      <a:prstDash val="solid"/>
                      <a:round/>
                      <a:headEnd type="none" w="med" len="med"/>
                      <a:tailEnd type="none" w="med" len="med"/>
                    </a:lnT>
                    <a:lnB w="12700">
                      <a:solidFill>
                        <a:srgbClr val="83A29D"/>
                      </a:solidFill>
                      <a:prstDash val="solid"/>
                    </a:lnB>
                  </a:tcPr>
                </a:tc>
                <a:extLst>
                  <a:ext uri="{0D108BD9-81ED-4DB2-BD59-A6C34878D82A}">
                    <a16:rowId xmlns:a16="http://schemas.microsoft.com/office/drawing/2014/main" val="10003"/>
                  </a:ext>
                </a:extLst>
              </a:tr>
            </a:tbl>
          </a:graphicData>
        </a:graphic>
      </p:graphicFrame>
      <p:grpSp>
        <p:nvGrpSpPr>
          <p:cNvPr id="14" name="组合 13">
            <a:extLst>
              <a:ext uri="{FF2B5EF4-FFF2-40B4-BE49-F238E27FC236}">
                <a16:creationId xmlns:a16="http://schemas.microsoft.com/office/drawing/2014/main" id="{CA284F96-5538-4D75-BD8C-2DE3898578BA}"/>
              </a:ext>
            </a:extLst>
          </p:cNvPr>
          <p:cNvGrpSpPr/>
          <p:nvPr/>
        </p:nvGrpSpPr>
        <p:grpSpPr>
          <a:xfrm>
            <a:off x="0" y="-26670"/>
            <a:ext cx="12322175" cy="904875"/>
            <a:chOff x="0" y="-42"/>
            <a:chExt cx="19405" cy="1425"/>
          </a:xfrm>
        </p:grpSpPr>
        <p:sp>
          <p:nvSpPr>
            <p:cNvPr id="15" name="矩形 14">
              <a:extLst>
                <a:ext uri="{FF2B5EF4-FFF2-40B4-BE49-F238E27FC236}">
                  <a16:creationId xmlns:a16="http://schemas.microsoft.com/office/drawing/2014/main" id="{B3EBC557-EDC2-45CF-84C7-F86E8F54CFD1}"/>
                </a:ext>
              </a:extLst>
            </p:cNvPr>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a16="http://schemas.microsoft.com/office/drawing/2014/main" id="{DDB761AE-4A9B-4913-9F41-C0B3F7C73144}"/>
                </a:ext>
              </a:extLst>
            </p:cNvPr>
            <p:cNvGrpSpPr/>
            <p:nvPr/>
          </p:nvGrpSpPr>
          <p:grpSpPr>
            <a:xfrm>
              <a:off x="302" y="184"/>
              <a:ext cx="1304" cy="1199"/>
              <a:chOff x="756" y="1232"/>
              <a:chExt cx="1304" cy="1199"/>
            </a:xfrm>
          </p:grpSpPr>
          <p:sp>
            <p:nvSpPr>
              <p:cNvPr id="20" name="矩形 19">
                <a:extLst>
                  <a:ext uri="{FF2B5EF4-FFF2-40B4-BE49-F238E27FC236}">
                    <a16:creationId xmlns:a16="http://schemas.microsoft.com/office/drawing/2014/main" id="{6B087CD9-57F3-473F-9133-372A6DBFCF1E}"/>
                  </a:ext>
                </a:extLst>
              </p:cNvPr>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a:extLst>
                  <a:ext uri="{FF2B5EF4-FFF2-40B4-BE49-F238E27FC236}">
                    <a16:creationId xmlns:a16="http://schemas.microsoft.com/office/drawing/2014/main" id="{A00DFEE6-C1BB-4C14-8B46-9A2AE1A1D599}"/>
                  </a:ext>
                </a:extLst>
              </p:cNvPr>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a:extLst>
                  <a:ext uri="{FF2B5EF4-FFF2-40B4-BE49-F238E27FC236}">
                    <a16:creationId xmlns:a16="http://schemas.microsoft.com/office/drawing/2014/main" id="{37024108-E88C-471C-83AF-6CE698876395}"/>
                  </a:ext>
                </a:extLst>
              </p:cNvPr>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16">
              <a:extLst>
                <a:ext uri="{FF2B5EF4-FFF2-40B4-BE49-F238E27FC236}">
                  <a16:creationId xmlns:a16="http://schemas.microsoft.com/office/drawing/2014/main" id="{6FE6A535-D401-49A1-BCB0-104A412E38B3}"/>
                </a:ext>
              </a:extLst>
            </p:cNvPr>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任务准备</a:t>
              </a:r>
            </a:p>
          </p:txBody>
        </p:sp>
        <p:sp>
          <p:nvSpPr>
            <p:cNvPr id="18" name="矩形 17">
              <a:extLst>
                <a:ext uri="{FF2B5EF4-FFF2-40B4-BE49-F238E27FC236}">
                  <a16:creationId xmlns:a16="http://schemas.microsoft.com/office/drawing/2014/main" id="{F2094F95-11B7-4FFD-90E4-F1E1EE4264AF}"/>
                </a:ext>
              </a:extLst>
            </p:cNvPr>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a:extLst>
                <a:ext uri="{FF2B5EF4-FFF2-40B4-BE49-F238E27FC236}">
                  <a16:creationId xmlns:a16="http://schemas.microsoft.com/office/drawing/2014/main" id="{B77AA26F-EFDA-42D8-9A78-77A9A7157262}"/>
                </a:ext>
              </a:extLst>
            </p:cNvPr>
            <p:cNvSpPr txBox="1"/>
            <p:nvPr/>
          </p:nvSpPr>
          <p:spPr>
            <a:xfrm>
              <a:off x="13342" y="71"/>
              <a:ext cx="6063" cy="1309"/>
            </a:xfrm>
            <a:prstGeom prst="rect">
              <a:avLst/>
            </a:prstGeom>
            <a:noFill/>
          </p:spPr>
          <p:txBody>
            <a:bodyPr wrap="squar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设计手机支架模型</a:t>
              </a:r>
            </a:p>
            <a:p>
              <a:endParaRPr lang="zh-CN" altLang="en-US" sz="2400" b="1" dirty="0">
                <a:solidFill>
                  <a:srgbClr val="FFFF00"/>
                </a:solidFill>
                <a:sym typeface="+mn-ea"/>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414145" y="1053465"/>
            <a:ext cx="2396490" cy="431165"/>
            <a:chOff x="756" y="1873"/>
            <a:chExt cx="3774" cy="679"/>
          </a:xfrm>
        </p:grpSpPr>
        <p:sp>
          <p:nvSpPr>
            <p:cNvPr id="9" name="文本框 8"/>
            <p:cNvSpPr txBox="1"/>
            <p:nvPr/>
          </p:nvSpPr>
          <p:spPr>
            <a:xfrm>
              <a:off x="1887" y="1873"/>
              <a:ext cx="2643" cy="679"/>
            </a:xfrm>
            <a:prstGeom prst="rect">
              <a:avLst/>
            </a:prstGeom>
            <a:noFill/>
          </p:spPr>
          <p:txBody>
            <a:bodyPr wrap="square" rtlCol="0">
              <a:spAutoFit/>
            </a:bodyPr>
            <a:lstStyle/>
            <a:p>
              <a:r>
                <a:rPr lang="zh-CN" altLang="en-US"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rPr>
                <a:t>绘制模型</a:t>
              </a:r>
              <a:endParaRPr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sp>
          <p:nvSpPr>
            <p:cNvPr id="10" name="圆角矩形 9"/>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b="1" dirty="0">
                  <a:solidFill>
                    <a:schemeClr val="bg1"/>
                  </a:solidFill>
                </a:rPr>
                <a:t>1</a:t>
              </a:r>
            </a:p>
          </p:txBody>
        </p:sp>
      </p:grpSp>
      <p:grpSp>
        <p:nvGrpSpPr>
          <p:cNvPr id="48" name="组合 47"/>
          <p:cNvGrpSpPr/>
          <p:nvPr/>
        </p:nvGrpSpPr>
        <p:grpSpPr>
          <a:xfrm>
            <a:off x="1668779" y="1928177"/>
            <a:ext cx="9345295" cy="821690"/>
            <a:chOff x="1086" y="3019"/>
            <a:chExt cx="14717" cy="1294"/>
          </a:xfrm>
        </p:grpSpPr>
        <p:sp>
          <p:nvSpPr>
            <p:cNvPr id="47" name="矩形 46"/>
            <p:cNvSpPr/>
            <p:nvPr/>
          </p:nvSpPr>
          <p:spPr>
            <a:xfrm>
              <a:off x="1086" y="3019"/>
              <a:ext cx="14717" cy="1294"/>
            </a:xfrm>
            <a:prstGeom prst="rect">
              <a:avLst/>
            </a:prstGeom>
            <a:solidFill>
              <a:srgbClr val="E4EBEA"/>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p:nvPr/>
          </p:nvGrpSpPr>
          <p:grpSpPr>
            <a:xfrm>
              <a:off x="1550" y="3359"/>
              <a:ext cx="13765" cy="588"/>
              <a:chOff x="2797" y="3348"/>
              <a:chExt cx="13765" cy="588"/>
            </a:xfrm>
          </p:grpSpPr>
          <p:sp>
            <p:nvSpPr>
              <p:cNvPr id="27" name="TextBox 9"/>
              <p:cNvSpPr txBox="1"/>
              <p:nvPr/>
            </p:nvSpPr>
            <p:spPr>
              <a:xfrm>
                <a:off x="2797" y="3359"/>
                <a:ext cx="4195" cy="565"/>
              </a:xfrm>
              <a:prstGeom prst="rect">
                <a:avLst/>
              </a:prstGeom>
              <a:solidFill>
                <a:srgbClr val="22B2B0"/>
              </a:solidFill>
              <a:ln>
                <a:noFill/>
              </a:ln>
            </p:spPr>
            <p:txBody>
              <a:bodyPr wrap="square" rtlCol="0">
                <a:spAutoFit/>
              </a:bodyPr>
              <a:lstStyle/>
              <a:p>
                <a:pPr indent="0"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（1）确定手机支架尺寸</a:t>
                </a:r>
              </a:p>
            </p:txBody>
          </p:sp>
          <p:sp>
            <p:nvSpPr>
              <p:cNvPr id="5" name="文本框 4"/>
              <p:cNvSpPr txBox="1"/>
              <p:nvPr/>
            </p:nvSpPr>
            <p:spPr>
              <a:xfrm>
                <a:off x="8239" y="3348"/>
                <a:ext cx="3298" cy="565"/>
              </a:xfrm>
              <a:prstGeom prst="rect">
                <a:avLst/>
              </a:prstGeom>
              <a:solidFill>
                <a:srgbClr val="22B2B0"/>
              </a:solidFill>
            </p:spPr>
            <p:txBody>
              <a:bodyPr wrap="square" rtlCol="0" anchor="t">
                <a:spAutoFit/>
              </a:bodyPr>
              <a:lstStyle/>
              <a:p>
                <a:pPr indent="0"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（2）靠板建模</a:t>
                </a:r>
              </a:p>
            </p:txBody>
          </p:sp>
          <p:sp>
            <p:nvSpPr>
              <p:cNvPr id="3" name="文本框 2"/>
              <p:cNvSpPr txBox="1"/>
              <p:nvPr/>
            </p:nvSpPr>
            <p:spPr>
              <a:xfrm>
                <a:off x="13115" y="3348"/>
                <a:ext cx="3447" cy="565"/>
              </a:xfrm>
              <a:prstGeom prst="rect">
                <a:avLst/>
              </a:prstGeom>
              <a:solidFill>
                <a:srgbClr val="22B2B0"/>
              </a:solidFill>
            </p:spPr>
            <p:txBody>
              <a:bodyPr wrap="square" rtlCol="0" anchor="t">
                <a:spAutoFit/>
              </a:bodyPr>
              <a:lstStyle/>
              <a:p>
                <a:pPr indent="0" algn="l"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（3）支架部分建模</a:t>
                </a:r>
              </a:p>
            </p:txBody>
          </p:sp>
          <p:pic>
            <p:nvPicPr>
              <p:cNvPr id="26" name="图片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7399" y="3450"/>
                <a:ext cx="500" cy="486"/>
              </a:xfrm>
              <a:prstGeom prst="rect">
                <a:avLst/>
              </a:prstGeom>
            </p:spPr>
          </p:pic>
          <p:pic>
            <p:nvPicPr>
              <p:cNvPr id="45" name="图片 4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12094" y="3399"/>
                <a:ext cx="500" cy="486"/>
              </a:xfrm>
              <a:prstGeom prst="rect">
                <a:avLst/>
              </a:prstGeom>
            </p:spPr>
          </p:pic>
        </p:grpSp>
      </p:grpSp>
      <p:sp>
        <p:nvSpPr>
          <p:cNvPr id="53" name="MH_SubTitle_1"/>
          <p:cNvSpPr txBox="1"/>
          <p:nvPr>
            <p:custDataLst>
              <p:tags r:id="rId1"/>
            </p:custDataLst>
          </p:nvPr>
        </p:nvSpPr>
        <p:spPr>
          <a:xfrm>
            <a:off x="9695815" y="1195705"/>
            <a:ext cx="1639570" cy="368300"/>
          </a:xfrm>
          <a:prstGeom prst="rect">
            <a:avLst/>
          </a:prstGeom>
          <a:noFill/>
          <a:ln w="25400">
            <a:noFill/>
          </a:ln>
        </p:spPr>
        <p:txBody>
          <a:bodyPr wrap="square" lIns="119989" tIns="0" rIns="119989" bIns="0" anchor="t"/>
          <a:lstStyle/>
          <a:p>
            <a:pPr algn="ctr" defTabSz="914400">
              <a:lnSpc>
                <a:spcPct val="120000"/>
              </a:lnSpc>
              <a:buClr>
                <a:srgbClr val="414455"/>
              </a:buClr>
            </a:pPr>
            <a:r>
              <a:rPr lang="zh-CN" altLang="en-US" kern="0" dirty="0">
                <a:solidFill>
                  <a:srgbClr val="FF0000"/>
                </a:solidFill>
                <a:latin typeface="微软雅黑" panose="020B0503020204020204" charset="-122"/>
                <a:ea typeface="微软雅黑" panose="020B0503020204020204" charset="-122"/>
                <a:sym typeface="+mn-lt"/>
              </a:rPr>
              <a:t>绘制模型</a:t>
            </a:r>
            <a:r>
              <a:rPr lang="en-US" altLang="zh-CN" sz="1800" kern="0" dirty="0" err="1">
                <a:solidFill>
                  <a:srgbClr val="FF0000"/>
                </a:solidFill>
                <a:latin typeface="微软雅黑" panose="020B0503020204020204" charset="-122"/>
                <a:ea typeface="微软雅黑" panose="020B0503020204020204" charset="-122"/>
                <a:sym typeface="+mn-lt"/>
              </a:rPr>
              <a:t>步骤</a:t>
            </a:r>
            <a:endParaRPr lang="en-US" altLang="zh-CN" sz="1800" kern="0" dirty="0">
              <a:solidFill>
                <a:srgbClr val="FF0000"/>
              </a:solidFill>
              <a:latin typeface="微软雅黑" panose="020B0503020204020204" charset="-122"/>
              <a:ea typeface="微软雅黑" panose="020B0503020204020204" charset="-122"/>
              <a:sym typeface="+mn-lt"/>
            </a:endParaRPr>
          </a:p>
        </p:txBody>
      </p:sp>
      <p:sp>
        <p:nvSpPr>
          <p:cNvPr id="54" name="文本框 53"/>
          <p:cNvSpPr txBox="1"/>
          <p:nvPr/>
        </p:nvSpPr>
        <p:spPr>
          <a:xfrm>
            <a:off x="5148044" y="5143476"/>
            <a:ext cx="2343681" cy="368300"/>
          </a:xfrm>
          <a:prstGeom prst="rect">
            <a:avLst/>
          </a:prstGeom>
          <a:noFill/>
        </p:spPr>
        <p:txBody>
          <a:bodyPr wrap="square" rtlCol="0" anchor="t">
            <a:spAutoFit/>
          </a:bodyPr>
          <a:lstStyle/>
          <a:p>
            <a:r>
              <a:rPr lang="zh-CN" altLang="en-US" dirty="0"/>
              <a:t>绘制模型部分参考图</a:t>
            </a:r>
          </a:p>
        </p:txBody>
      </p:sp>
      <p:grpSp>
        <p:nvGrpSpPr>
          <p:cNvPr id="51" name="组合 50">
            <a:extLst>
              <a:ext uri="{FF2B5EF4-FFF2-40B4-BE49-F238E27FC236}">
                <a16:creationId xmlns:a16="http://schemas.microsoft.com/office/drawing/2014/main" id="{AFACF424-B93D-43D2-9395-8F6072A65D87}"/>
              </a:ext>
            </a:extLst>
          </p:cNvPr>
          <p:cNvGrpSpPr/>
          <p:nvPr/>
        </p:nvGrpSpPr>
        <p:grpSpPr>
          <a:xfrm>
            <a:off x="0" y="-26670"/>
            <a:ext cx="12322175" cy="904875"/>
            <a:chOff x="0" y="-42"/>
            <a:chExt cx="19405" cy="1425"/>
          </a:xfrm>
        </p:grpSpPr>
        <p:sp>
          <p:nvSpPr>
            <p:cNvPr id="52" name="矩形 51">
              <a:extLst>
                <a:ext uri="{FF2B5EF4-FFF2-40B4-BE49-F238E27FC236}">
                  <a16:creationId xmlns:a16="http://schemas.microsoft.com/office/drawing/2014/main" id="{ADF86766-DC95-4FA6-A2B2-B0ADD73E99C1}"/>
                </a:ext>
              </a:extLst>
            </p:cNvPr>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5" name="组合 54">
              <a:extLst>
                <a:ext uri="{FF2B5EF4-FFF2-40B4-BE49-F238E27FC236}">
                  <a16:creationId xmlns:a16="http://schemas.microsoft.com/office/drawing/2014/main" id="{A7FC3BA2-B1E9-4713-8030-866AB09EDE3C}"/>
                </a:ext>
              </a:extLst>
            </p:cNvPr>
            <p:cNvGrpSpPr/>
            <p:nvPr/>
          </p:nvGrpSpPr>
          <p:grpSpPr>
            <a:xfrm>
              <a:off x="302" y="184"/>
              <a:ext cx="1304" cy="1199"/>
              <a:chOff x="756" y="1232"/>
              <a:chExt cx="1304" cy="1199"/>
            </a:xfrm>
          </p:grpSpPr>
          <p:sp>
            <p:nvSpPr>
              <p:cNvPr id="59" name="矩形 58">
                <a:extLst>
                  <a:ext uri="{FF2B5EF4-FFF2-40B4-BE49-F238E27FC236}">
                    <a16:creationId xmlns:a16="http://schemas.microsoft.com/office/drawing/2014/main" id="{6377D95B-044C-4970-BC09-C3AF3484CEC2}"/>
                  </a:ext>
                </a:extLst>
              </p:cNvPr>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a:extLst>
                  <a:ext uri="{FF2B5EF4-FFF2-40B4-BE49-F238E27FC236}">
                    <a16:creationId xmlns:a16="http://schemas.microsoft.com/office/drawing/2014/main" id="{51A76396-BB65-4195-B60D-7DE1E6AD926B}"/>
                  </a:ext>
                </a:extLst>
              </p:cNvPr>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a:extLst>
                  <a:ext uri="{FF2B5EF4-FFF2-40B4-BE49-F238E27FC236}">
                    <a16:creationId xmlns:a16="http://schemas.microsoft.com/office/drawing/2014/main" id="{CB25C009-E79E-4DAC-991E-F71DC65BC355}"/>
                  </a:ext>
                </a:extLst>
              </p:cNvPr>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6" name="文本框 55">
              <a:extLst>
                <a:ext uri="{FF2B5EF4-FFF2-40B4-BE49-F238E27FC236}">
                  <a16:creationId xmlns:a16="http://schemas.microsoft.com/office/drawing/2014/main" id="{CF73DBC0-86E8-42AF-B280-A0F70C920368}"/>
                </a:ext>
              </a:extLst>
            </p:cNvPr>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57" name="矩形 56">
              <a:extLst>
                <a:ext uri="{FF2B5EF4-FFF2-40B4-BE49-F238E27FC236}">
                  <a16:creationId xmlns:a16="http://schemas.microsoft.com/office/drawing/2014/main" id="{C8CD6A6D-39A9-4F14-9853-4497706E1589}"/>
                </a:ext>
              </a:extLst>
            </p:cNvPr>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文本框 57">
              <a:extLst>
                <a:ext uri="{FF2B5EF4-FFF2-40B4-BE49-F238E27FC236}">
                  <a16:creationId xmlns:a16="http://schemas.microsoft.com/office/drawing/2014/main" id="{A8BE7018-FBCF-4EAE-8DA4-FD338DA61541}"/>
                </a:ext>
              </a:extLst>
            </p:cNvPr>
            <p:cNvSpPr txBox="1"/>
            <p:nvPr/>
          </p:nvSpPr>
          <p:spPr>
            <a:xfrm>
              <a:off x="13342" y="71"/>
              <a:ext cx="6063" cy="1309"/>
            </a:xfrm>
            <a:prstGeom prst="rect">
              <a:avLst/>
            </a:prstGeom>
            <a:noFill/>
          </p:spPr>
          <p:txBody>
            <a:bodyPr wrap="squar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设计手机支架模型</a:t>
              </a:r>
            </a:p>
            <a:p>
              <a:endParaRPr lang="zh-CN" altLang="en-US" sz="2400" b="1" dirty="0">
                <a:solidFill>
                  <a:srgbClr val="FFFF00"/>
                </a:solidFill>
                <a:sym typeface="+mn-ea"/>
              </a:endParaRPr>
            </a:p>
          </p:txBody>
        </p:sp>
      </p:grpSp>
      <p:pic>
        <p:nvPicPr>
          <p:cNvPr id="4" name="图片 3">
            <a:extLst>
              <a:ext uri="{FF2B5EF4-FFF2-40B4-BE49-F238E27FC236}">
                <a16:creationId xmlns:a16="http://schemas.microsoft.com/office/drawing/2014/main" id="{9E2C78C7-9ADA-48E5-BA71-37D76C6B822F}"/>
              </a:ext>
            </a:extLst>
          </p:cNvPr>
          <p:cNvPicPr>
            <a:picLocks noChangeAspect="1"/>
          </p:cNvPicPr>
          <p:nvPr/>
        </p:nvPicPr>
        <p:blipFill>
          <a:blip r:embed="rId4"/>
          <a:stretch>
            <a:fillRect/>
          </a:stretch>
        </p:blipFill>
        <p:spPr>
          <a:xfrm>
            <a:off x="1560173" y="3429711"/>
            <a:ext cx="1386777" cy="1575378"/>
          </a:xfrm>
          <a:prstGeom prst="rect">
            <a:avLst/>
          </a:prstGeom>
        </p:spPr>
      </p:pic>
      <p:pic>
        <p:nvPicPr>
          <p:cNvPr id="11" name="图片 10">
            <a:extLst>
              <a:ext uri="{FF2B5EF4-FFF2-40B4-BE49-F238E27FC236}">
                <a16:creationId xmlns:a16="http://schemas.microsoft.com/office/drawing/2014/main" id="{09087FF7-A4CD-48A8-970D-DC7FBDADC512}"/>
              </a:ext>
            </a:extLst>
          </p:cNvPr>
          <p:cNvPicPr>
            <a:picLocks noChangeAspect="1"/>
          </p:cNvPicPr>
          <p:nvPr/>
        </p:nvPicPr>
        <p:blipFill>
          <a:blip r:embed="rId5"/>
          <a:stretch>
            <a:fillRect/>
          </a:stretch>
        </p:blipFill>
        <p:spPr>
          <a:xfrm>
            <a:off x="2990324" y="3429000"/>
            <a:ext cx="1286715" cy="1576800"/>
          </a:xfrm>
          <a:prstGeom prst="rect">
            <a:avLst/>
          </a:prstGeom>
        </p:spPr>
      </p:pic>
      <p:pic>
        <p:nvPicPr>
          <p:cNvPr id="16" name="图片 15">
            <a:extLst>
              <a:ext uri="{FF2B5EF4-FFF2-40B4-BE49-F238E27FC236}">
                <a16:creationId xmlns:a16="http://schemas.microsoft.com/office/drawing/2014/main" id="{11C6DC8B-E0DF-4FAA-987E-83111CB7C164}"/>
              </a:ext>
            </a:extLst>
          </p:cNvPr>
          <p:cNvPicPr>
            <a:picLocks noChangeAspect="1"/>
          </p:cNvPicPr>
          <p:nvPr/>
        </p:nvPicPr>
        <p:blipFill>
          <a:blip r:embed="rId6"/>
          <a:stretch>
            <a:fillRect/>
          </a:stretch>
        </p:blipFill>
        <p:spPr>
          <a:xfrm>
            <a:off x="4320413" y="3429000"/>
            <a:ext cx="1321180" cy="1576800"/>
          </a:xfrm>
          <a:prstGeom prst="rect">
            <a:avLst/>
          </a:prstGeom>
        </p:spPr>
      </p:pic>
      <p:pic>
        <p:nvPicPr>
          <p:cNvPr id="18" name="图片 17">
            <a:extLst>
              <a:ext uri="{FF2B5EF4-FFF2-40B4-BE49-F238E27FC236}">
                <a16:creationId xmlns:a16="http://schemas.microsoft.com/office/drawing/2014/main" id="{966EE9D6-8AFD-459C-AE24-CCB40BD490C7}"/>
              </a:ext>
            </a:extLst>
          </p:cNvPr>
          <p:cNvPicPr>
            <a:picLocks noChangeAspect="1"/>
          </p:cNvPicPr>
          <p:nvPr/>
        </p:nvPicPr>
        <p:blipFill>
          <a:blip r:embed="rId7"/>
          <a:stretch>
            <a:fillRect/>
          </a:stretch>
        </p:blipFill>
        <p:spPr>
          <a:xfrm>
            <a:off x="5684967" y="3429000"/>
            <a:ext cx="1269836" cy="1576800"/>
          </a:xfrm>
          <a:prstGeom prst="rect">
            <a:avLst/>
          </a:prstGeom>
        </p:spPr>
      </p:pic>
      <p:pic>
        <p:nvPicPr>
          <p:cNvPr id="20" name="图片 19">
            <a:extLst>
              <a:ext uri="{FF2B5EF4-FFF2-40B4-BE49-F238E27FC236}">
                <a16:creationId xmlns:a16="http://schemas.microsoft.com/office/drawing/2014/main" id="{2209ECF2-1AFF-4019-A1F5-0A9292D45483}"/>
              </a:ext>
            </a:extLst>
          </p:cNvPr>
          <p:cNvPicPr>
            <a:picLocks noChangeAspect="1"/>
          </p:cNvPicPr>
          <p:nvPr/>
        </p:nvPicPr>
        <p:blipFill>
          <a:blip r:embed="rId8"/>
          <a:stretch>
            <a:fillRect/>
          </a:stretch>
        </p:blipFill>
        <p:spPr>
          <a:xfrm>
            <a:off x="6998177" y="3429000"/>
            <a:ext cx="1259250" cy="1576800"/>
          </a:xfrm>
          <a:prstGeom prst="rect">
            <a:avLst/>
          </a:prstGeom>
        </p:spPr>
      </p:pic>
      <p:pic>
        <p:nvPicPr>
          <p:cNvPr id="23" name="图片 22">
            <a:extLst>
              <a:ext uri="{FF2B5EF4-FFF2-40B4-BE49-F238E27FC236}">
                <a16:creationId xmlns:a16="http://schemas.microsoft.com/office/drawing/2014/main" id="{4D212937-5204-4466-90ED-37E8BAE35440}"/>
              </a:ext>
            </a:extLst>
          </p:cNvPr>
          <p:cNvPicPr>
            <a:picLocks noChangeAspect="1"/>
          </p:cNvPicPr>
          <p:nvPr/>
        </p:nvPicPr>
        <p:blipFill>
          <a:blip r:embed="rId9"/>
          <a:stretch>
            <a:fillRect/>
          </a:stretch>
        </p:blipFill>
        <p:spPr>
          <a:xfrm>
            <a:off x="8300801" y="3429000"/>
            <a:ext cx="1501714" cy="1576800"/>
          </a:xfrm>
          <a:prstGeom prst="rect">
            <a:avLst/>
          </a:prstGeom>
        </p:spPr>
      </p:pic>
      <p:pic>
        <p:nvPicPr>
          <p:cNvPr id="62" name="图片 61">
            <a:extLst>
              <a:ext uri="{FF2B5EF4-FFF2-40B4-BE49-F238E27FC236}">
                <a16:creationId xmlns:a16="http://schemas.microsoft.com/office/drawing/2014/main" id="{1FA9F5BE-5FFC-404D-BE1E-FDC91707A41D}"/>
              </a:ext>
            </a:extLst>
          </p:cNvPr>
          <p:cNvPicPr>
            <a:picLocks noChangeAspect="1"/>
          </p:cNvPicPr>
          <p:nvPr/>
        </p:nvPicPr>
        <p:blipFill>
          <a:blip r:embed="rId10"/>
          <a:stretch>
            <a:fillRect/>
          </a:stretch>
        </p:blipFill>
        <p:spPr>
          <a:xfrm>
            <a:off x="9845891" y="3429000"/>
            <a:ext cx="1290109" cy="15768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414145" y="1053465"/>
            <a:ext cx="2396490" cy="431165"/>
            <a:chOff x="756" y="1873"/>
            <a:chExt cx="3774" cy="679"/>
          </a:xfrm>
        </p:grpSpPr>
        <p:sp>
          <p:nvSpPr>
            <p:cNvPr id="9" name="文本框 8"/>
            <p:cNvSpPr txBox="1"/>
            <p:nvPr/>
          </p:nvSpPr>
          <p:spPr>
            <a:xfrm>
              <a:off x="1887" y="1873"/>
              <a:ext cx="2643" cy="679"/>
            </a:xfrm>
            <a:prstGeom prst="rect">
              <a:avLst/>
            </a:prstGeom>
            <a:noFill/>
          </p:spPr>
          <p:txBody>
            <a:bodyPr wrap="square" rtlCol="0">
              <a:spAutoFit/>
            </a:bodyPr>
            <a:lstStyle/>
            <a:p>
              <a:r>
                <a:rPr lang="zh-CN" altLang="en-US"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rPr>
                <a:t>打印模型</a:t>
              </a:r>
              <a:endParaRPr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sp>
          <p:nvSpPr>
            <p:cNvPr id="10" name="圆角矩形 9"/>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b="1" dirty="0">
                  <a:solidFill>
                    <a:schemeClr val="bg1"/>
                  </a:solidFill>
                </a:rPr>
                <a:t>2</a:t>
              </a:r>
            </a:p>
          </p:txBody>
        </p:sp>
      </p:grpSp>
      <p:grpSp>
        <p:nvGrpSpPr>
          <p:cNvPr id="48" name="组合 47"/>
          <p:cNvGrpSpPr/>
          <p:nvPr/>
        </p:nvGrpSpPr>
        <p:grpSpPr>
          <a:xfrm>
            <a:off x="1414144" y="1928177"/>
            <a:ext cx="9599930" cy="1790700"/>
            <a:chOff x="685" y="3019"/>
            <a:chExt cx="15118" cy="2820"/>
          </a:xfrm>
        </p:grpSpPr>
        <p:sp>
          <p:nvSpPr>
            <p:cNvPr id="47" name="矩形 46"/>
            <p:cNvSpPr/>
            <p:nvPr/>
          </p:nvSpPr>
          <p:spPr>
            <a:xfrm>
              <a:off x="685" y="3019"/>
              <a:ext cx="15118" cy="2820"/>
            </a:xfrm>
            <a:prstGeom prst="rect">
              <a:avLst/>
            </a:prstGeom>
            <a:solidFill>
              <a:srgbClr val="E4EBEA"/>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p:nvPr/>
          </p:nvGrpSpPr>
          <p:grpSpPr>
            <a:xfrm>
              <a:off x="915" y="3359"/>
              <a:ext cx="14740" cy="2156"/>
              <a:chOff x="2162" y="3348"/>
              <a:chExt cx="14740" cy="2156"/>
            </a:xfrm>
          </p:grpSpPr>
          <p:sp>
            <p:nvSpPr>
              <p:cNvPr id="27" name="TextBox 9"/>
              <p:cNvSpPr txBox="1"/>
              <p:nvPr/>
            </p:nvSpPr>
            <p:spPr>
              <a:xfrm>
                <a:off x="2162" y="3359"/>
                <a:ext cx="4008" cy="565"/>
              </a:xfrm>
              <a:prstGeom prst="rect">
                <a:avLst/>
              </a:prstGeom>
              <a:solidFill>
                <a:srgbClr val="22B2B0"/>
              </a:solidFill>
              <a:ln>
                <a:noFill/>
              </a:ln>
            </p:spPr>
            <p:txBody>
              <a:bodyPr wrap="square" rtlCol="0">
                <a:spAutoFit/>
              </a:bodyPr>
              <a:lstStyle/>
              <a:p>
                <a:pPr indent="0"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（1）文件转换</a:t>
                </a:r>
              </a:p>
            </p:txBody>
          </p:sp>
          <p:sp>
            <p:nvSpPr>
              <p:cNvPr id="5" name="文本框 4"/>
              <p:cNvSpPr txBox="1"/>
              <p:nvPr/>
            </p:nvSpPr>
            <p:spPr>
              <a:xfrm>
                <a:off x="7121" y="3348"/>
                <a:ext cx="4678" cy="565"/>
              </a:xfrm>
              <a:prstGeom prst="rect">
                <a:avLst/>
              </a:prstGeom>
              <a:solidFill>
                <a:srgbClr val="22B2B0"/>
              </a:solidFill>
            </p:spPr>
            <p:txBody>
              <a:bodyPr wrap="square" rtlCol="0" anchor="t">
                <a:spAutoFit/>
              </a:bodyPr>
              <a:lstStyle/>
              <a:p>
                <a:pPr indent="0"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（2）模型切片</a:t>
                </a:r>
              </a:p>
            </p:txBody>
          </p:sp>
          <p:sp>
            <p:nvSpPr>
              <p:cNvPr id="3" name="文本框 2"/>
              <p:cNvSpPr txBox="1"/>
              <p:nvPr/>
            </p:nvSpPr>
            <p:spPr>
              <a:xfrm>
                <a:off x="12889" y="3348"/>
                <a:ext cx="4013" cy="565"/>
              </a:xfrm>
              <a:prstGeom prst="rect">
                <a:avLst/>
              </a:prstGeom>
              <a:solidFill>
                <a:srgbClr val="22B2B0"/>
              </a:solidFill>
            </p:spPr>
            <p:txBody>
              <a:bodyPr wrap="square" rtlCol="0" anchor="t">
                <a:spAutoFit/>
              </a:bodyPr>
              <a:lstStyle/>
              <a:p>
                <a:pPr indent="0" algn="l"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（3）文件转存</a:t>
                </a:r>
              </a:p>
            </p:txBody>
          </p:sp>
          <p:pic>
            <p:nvPicPr>
              <p:cNvPr id="26" name="图片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6537" y="3450"/>
                <a:ext cx="500" cy="486"/>
              </a:xfrm>
              <a:prstGeom prst="rect">
                <a:avLst/>
              </a:prstGeom>
            </p:spPr>
          </p:pic>
          <p:pic>
            <p:nvPicPr>
              <p:cNvPr id="45" name="图片 4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12094" y="3399"/>
                <a:ext cx="500" cy="486"/>
              </a:xfrm>
              <a:prstGeom prst="rect">
                <a:avLst/>
              </a:prstGeom>
            </p:spPr>
          </p:pic>
          <p:sp>
            <p:nvSpPr>
              <p:cNvPr id="31" name="文本框 30">
                <a:extLst>
                  <a:ext uri="{FF2B5EF4-FFF2-40B4-BE49-F238E27FC236}">
                    <a16:creationId xmlns:a16="http://schemas.microsoft.com/office/drawing/2014/main" id="{92C5A701-75F7-41D9-9263-94AA2692CE6F}"/>
                  </a:ext>
                </a:extLst>
              </p:cNvPr>
              <p:cNvSpPr txBox="1"/>
              <p:nvPr/>
            </p:nvSpPr>
            <p:spPr>
              <a:xfrm>
                <a:off x="12894" y="4920"/>
                <a:ext cx="4008" cy="565"/>
              </a:xfrm>
              <a:prstGeom prst="rect">
                <a:avLst/>
              </a:prstGeom>
              <a:solidFill>
                <a:srgbClr val="22B2B0"/>
              </a:solidFill>
            </p:spPr>
            <p:txBody>
              <a:bodyPr wrap="square" rtlCol="0" anchor="t">
                <a:spAutoFit/>
              </a:bodyPr>
              <a:lstStyle/>
              <a:p>
                <a:pPr indent="0" algn="l"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a:t>
                </a:r>
                <a:r>
                  <a:rPr lang="en-US" altLang="zh-CN" b="1" kern="0" dirty="0">
                    <a:solidFill>
                      <a:schemeClr val="bg1"/>
                    </a:solidFill>
                    <a:latin typeface="微软雅黑" panose="020B0503020204020204" charset="-122"/>
                    <a:ea typeface="微软雅黑" panose="020B0503020204020204" charset="-122"/>
                    <a:sym typeface="+mn-ea"/>
                  </a:rPr>
                  <a:t>4</a:t>
                </a:r>
                <a:r>
                  <a:rPr lang="zh-CN" altLang="en-US" b="1" kern="0" dirty="0">
                    <a:solidFill>
                      <a:schemeClr val="bg1"/>
                    </a:solidFill>
                    <a:latin typeface="微软雅黑" panose="020B0503020204020204" charset="-122"/>
                    <a:ea typeface="微软雅黑" panose="020B0503020204020204" charset="-122"/>
                    <a:sym typeface="+mn-ea"/>
                  </a:rPr>
                  <a:t>）</a:t>
                </a:r>
                <a:r>
                  <a:rPr lang="en-US" altLang="zh-CN" b="1" kern="0" dirty="0">
                    <a:solidFill>
                      <a:schemeClr val="bg1"/>
                    </a:solidFill>
                    <a:latin typeface="微软雅黑" panose="020B0503020204020204" charset="-122"/>
                    <a:ea typeface="微软雅黑" panose="020B0503020204020204" charset="-122"/>
                    <a:sym typeface="+mn-ea"/>
                  </a:rPr>
                  <a:t>3D </a:t>
                </a:r>
                <a:r>
                  <a:rPr lang="zh-CN" altLang="en-US" b="1" kern="0" dirty="0">
                    <a:solidFill>
                      <a:schemeClr val="bg1"/>
                    </a:solidFill>
                    <a:latin typeface="微软雅黑" panose="020B0503020204020204" charset="-122"/>
                    <a:ea typeface="微软雅黑" panose="020B0503020204020204" charset="-122"/>
                    <a:sym typeface="+mn-ea"/>
                  </a:rPr>
                  <a:t>打印机设置</a:t>
                </a:r>
              </a:p>
            </p:txBody>
          </p:sp>
          <p:pic>
            <p:nvPicPr>
              <p:cNvPr id="32" name="图片 31">
                <a:extLst>
                  <a:ext uri="{FF2B5EF4-FFF2-40B4-BE49-F238E27FC236}">
                    <a16:creationId xmlns:a16="http://schemas.microsoft.com/office/drawing/2014/main" id="{8434C40C-DC88-4212-92A5-A8251EC877C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flipV="1">
                <a:off x="14598" y="4198"/>
                <a:ext cx="500" cy="486"/>
              </a:xfrm>
              <a:prstGeom prst="rect">
                <a:avLst/>
              </a:prstGeom>
            </p:spPr>
          </p:pic>
          <p:sp>
            <p:nvSpPr>
              <p:cNvPr id="33" name="文本框 32">
                <a:extLst>
                  <a:ext uri="{FF2B5EF4-FFF2-40B4-BE49-F238E27FC236}">
                    <a16:creationId xmlns:a16="http://schemas.microsoft.com/office/drawing/2014/main" id="{AB900998-AF92-471E-8F93-FCADDD4556E2}"/>
                  </a:ext>
                </a:extLst>
              </p:cNvPr>
              <p:cNvSpPr txBox="1"/>
              <p:nvPr/>
            </p:nvSpPr>
            <p:spPr>
              <a:xfrm>
                <a:off x="7150" y="4939"/>
                <a:ext cx="4649" cy="565"/>
              </a:xfrm>
              <a:prstGeom prst="rect">
                <a:avLst/>
              </a:prstGeom>
              <a:solidFill>
                <a:srgbClr val="22B2B0"/>
              </a:solidFill>
            </p:spPr>
            <p:txBody>
              <a:bodyPr wrap="square" rtlCol="0" anchor="t">
                <a:spAutoFit/>
              </a:bodyPr>
              <a:lstStyle/>
              <a:p>
                <a:pPr indent="0" algn="l"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a:t>
                </a:r>
                <a:r>
                  <a:rPr lang="en-US" altLang="zh-CN" b="1" kern="0" dirty="0">
                    <a:solidFill>
                      <a:schemeClr val="bg1"/>
                    </a:solidFill>
                    <a:latin typeface="微软雅黑" panose="020B0503020204020204" charset="-122"/>
                    <a:ea typeface="微软雅黑" panose="020B0503020204020204" charset="-122"/>
                    <a:sym typeface="+mn-ea"/>
                  </a:rPr>
                  <a:t>5</a:t>
                </a:r>
                <a:r>
                  <a:rPr lang="zh-CN" altLang="en-US" b="1" kern="0" dirty="0">
                    <a:solidFill>
                      <a:schemeClr val="bg1"/>
                    </a:solidFill>
                    <a:latin typeface="微软雅黑" panose="020B0503020204020204" charset="-122"/>
                    <a:ea typeface="微软雅黑" panose="020B0503020204020204" charset="-122"/>
                    <a:sym typeface="+mn-ea"/>
                  </a:rPr>
                  <a:t>）打印结束后移出产品</a:t>
                </a:r>
              </a:p>
            </p:txBody>
          </p:sp>
          <p:sp>
            <p:nvSpPr>
              <p:cNvPr id="34" name="文本框 33">
                <a:extLst>
                  <a:ext uri="{FF2B5EF4-FFF2-40B4-BE49-F238E27FC236}">
                    <a16:creationId xmlns:a16="http://schemas.microsoft.com/office/drawing/2014/main" id="{E06BBE0C-95A0-4317-B5DD-AB5B3AAB395E}"/>
                  </a:ext>
                </a:extLst>
              </p:cNvPr>
              <p:cNvSpPr txBox="1"/>
              <p:nvPr/>
            </p:nvSpPr>
            <p:spPr>
              <a:xfrm>
                <a:off x="2162" y="4920"/>
                <a:ext cx="4008" cy="565"/>
              </a:xfrm>
              <a:prstGeom prst="rect">
                <a:avLst/>
              </a:prstGeom>
              <a:solidFill>
                <a:srgbClr val="22B2B0"/>
              </a:solidFill>
            </p:spPr>
            <p:txBody>
              <a:bodyPr wrap="square" rtlCol="0" anchor="t">
                <a:spAutoFit/>
              </a:bodyPr>
              <a:lstStyle/>
              <a:p>
                <a:pPr indent="0" algn="l"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a:t>
                </a:r>
                <a:r>
                  <a:rPr lang="en-US" altLang="zh-CN" b="1" kern="0" dirty="0">
                    <a:solidFill>
                      <a:schemeClr val="bg1"/>
                    </a:solidFill>
                    <a:latin typeface="微软雅黑" panose="020B0503020204020204" charset="-122"/>
                    <a:ea typeface="微软雅黑" panose="020B0503020204020204" charset="-122"/>
                    <a:sym typeface="+mn-ea"/>
                  </a:rPr>
                  <a:t>6</a:t>
                </a:r>
                <a:r>
                  <a:rPr lang="zh-CN" altLang="en-US" b="1" kern="0" dirty="0">
                    <a:solidFill>
                      <a:schemeClr val="bg1"/>
                    </a:solidFill>
                    <a:latin typeface="微软雅黑" panose="020B0503020204020204" charset="-122"/>
                    <a:ea typeface="微软雅黑" panose="020B0503020204020204" charset="-122"/>
                    <a:sym typeface="+mn-ea"/>
                  </a:rPr>
                  <a:t>）模型物化后处理</a:t>
                </a:r>
              </a:p>
            </p:txBody>
          </p:sp>
          <p:pic>
            <p:nvPicPr>
              <p:cNvPr id="35" name="图片 34">
                <a:extLst>
                  <a:ext uri="{FF2B5EF4-FFF2-40B4-BE49-F238E27FC236}">
                    <a16:creationId xmlns:a16="http://schemas.microsoft.com/office/drawing/2014/main" id="{359E4347-BC1B-4849-B0D0-BDF6E1344B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V="1">
                <a:off x="12040" y="4959"/>
                <a:ext cx="500" cy="486"/>
              </a:xfrm>
              <a:prstGeom prst="rect">
                <a:avLst/>
              </a:prstGeom>
            </p:spPr>
          </p:pic>
          <p:pic>
            <p:nvPicPr>
              <p:cNvPr id="36" name="图片 35">
                <a:extLst>
                  <a:ext uri="{FF2B5EF4-FFF2-40B4-BE49-F238E27FC236}">
                    <a16:creationId xmlns:a16="http://schemas.microsoft.com/office/drawing/2014/main" id="{AED6FF91-F047-4C8E-AB95-F3054C2ACB7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V="1">
                <a:off x="6483" y="4978"/>
                <a:ext cx="500" cy="486"/>
              </a:xfrm>
              <a:prstGeom prst="rect">
                <a:avLst/>
              </a:prstGeom>
            </p:spPr>
          </p:pic>
        </p:grpSp>
      </p:grpSp>
      <p:sp>
        <p:nvSpPr>
          <p:cNvPr id="53" name="MH_SubTitle_1"/>
          <p:cNvSpPr txBox="1"/>
          <p:nvPr>
            <p:custDataLst>
              <p:tags r:id="rId1"/>
            </p:custDataLst>
          </p:nvPr>
        </p:nvSpPr>
        <p:spPr>
          <a:xfrm>
            <a:off x="9695815" y="1195705"/>
            <a:ext cx="1639570" cy="368300"/>
          </a:xfrm>
          <a:prstGeom prst="rect">
            <a:avLst/>
          </a:prstGeom>
          <a:noFill/>
          <a:ln w="25400">
            <a:noFill/>
          </a:ln>
        </p:spPr>
        <p:txBody>
          <a:bodyPr wrap="square" lIns="119989" tIns="0" rIns="119989" bIns="0" anchor="t"/>
          <a:lstStyle/>
          <a:p>
            <a:pPr algn="ctr" defTabSz="914400">
              <a:lnSpc>
                <a:spcPct val="120000"/>
              </a:lnSpc>
              <a:buClr>
                <a:srgbClr val="414455"/>
              </a:buClr>
            </a:pPr>
            <a:r>
              <a:rPr lang="zh-CN" altLang="en-US" kern="0" dirty="0">
                <a:solidFill>
                  <a:srgbClr val="FF0000"/>
                </a:solidFill>
                <a:latin typeface="微软雅黑" panose="020B0503020204020204" charset="-122"/>
                <a:ea typeface="微软雅黑" panose="020B0503020204020204" charset="-122"/>
                <a:sym typeface="+mn-lt"/>
              </a:rPr>
              <a:t>打印模型</a:t>
            </a:r>
            <a:r>
              <a:rPr lang="en-US" altLang="zh-CN" sz="1800" kern="0" dirty="0" err="1">
                <a:solidFill>
                  <a:srgbClr val="FF0000"/>
                </a:solidFill>
                <a:latin typeface="微软雅黑" panose="020B0503020204020204" charset="-122"/>
                <a:ea typeface="微软雅黑" panose="020B0503020204020204" charset="-122"/>
                <a:sym typeface="+mn-lt"/>
              </a:rPr>
              <a:t>步骤</a:t>
            </a:r>
            <a:endParaRPr lang="en-US" altLang="zh-CN" sz="1800" kern="0" dirty="0">
              <a:solidFill>
                <a:srgbClr val="FF0000"/>
              </a:solidFill>
              <a:latin typeface="微软雅黑" panose="020B0503020204020204" charset="-122"/>
              <a:ea typeface="微软雅黑" panose="020B0503020204020204" charset="-122"/>
              <a:sym typeface="+mn-lt"/>
            </a:endParaRPr>
          </a:p>
        </p:txBody>
      </p:sp>
      <p:grpSp>
        <p:nvGrpSpPr>
          <p:cNvPr id="51" name="组合 50">
            <a:extLst>
              <a:ext uri="{FF2B5EF4-FFF2-40B4-BE49-F238E27FC236}">
                <a16:creationId xmlns:a16="http://schemas.microsoft.com/office/drawing/2014/main" id="{AFACF424-B93D-43D2-9395-8F6072A65D87}"/>
              </a:ext>
            </a:extLst>
          </p:cNvPr>
          <p:cNvGrpSpPr/>
          <p:nvPr/>
        </p:nvGrpSpPr>
        <p:grpSpPr>
          <a:xfrm>
            <a:off x="0" y="-26670"/>
            <a:ext cx="12322175" cy="904875"/>
            <a:chOff x="0" y="-42"/>
            <a:chExt cx="19405" cy="1425"/>
          </a:xfrm>
        </p:grpSpPr>
        <p:sp>
          <p:nvSpPr>
            <p:cNvPr id="52" name="矩形 51">
              <a:extLst>
                <a:ext uri="{FF2B5EF4-FFF2-40B4-BE49-F238E27FC236}">
                  <a16:creationId xmlns:a16="http://schemas.microsoft.com/office/drawing/2014/main" id="{ADF86766-DC95-4FA6-A2B2-B0ADD73E99C1}"/>
                </a:ext>
              </a:extLst>
            </p:cNvPr>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5" name="组合 54">
              <a:extLst>
                <a:ext uri="{FF2B5EF4-FFF2-40B4-BE49-F238E27FC236}">
                  <a16:creationId xmlns:a16="http://schemas.microsoft.com/office/drawing/2014/main" id="{A7FC3BA2-B1E9-4713-8030-866AB09EDE3C}"/>
                </a:ext>
              </a:extLst>
            </p:cNvPr>
            <p:cNvGrpSpPr/>
            <p:nvPr/>
          </p:nvGrpSpPr>
          <p:grpSpPr>
            <a:xfrm>
              <a:off x="302" y="184"/>
              <a:ext cx="1304" cy="1199"/>
              <a:chOff x="756" y="1232"/>
              <a:chExt cx="1304" cy="1199"/>
            </a:xfrm>
          </p:grpSpPr>
          <p:sp>
            <p:nvSpPr>
              <p:cNvPr id="59" name="矩形 58">
                <a:extLst>
                  <a:ext uri="{FF2B5EF4-FFF2-40B4-BE49-F238E27FC236}">
                    <a16:creationId xmlns:a16="http://schemas.microsoft.com/office/drawing/2014/main" id="{6377D95B-044C-4970-BC09-C3AF3484CEC2}"/>
                  </a:ext>
                </a:extLst>
              </p:cNvPr>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a:extLst>
                  <a:ext uri="{FF2B5EF4-FFF2-40B4-BE49-F238E27FC236}">
                    <a16:creationId xmlns:a16="http://schemas.microsoft.com/office/drawing/2014/main" id="{51A76396-BB65-4195-B60D-7DE1E6AD926B}"/>
                  </a:ext>
                </a:extLst>
              </p:cNvPr>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a:extLst>
                  <a:ext uri="{FF2B5EF4-FFF2-40B4-BE49-F238E27FC236}">
                    <a16:creationId xmlns:a16="http://schemas.microsoft.com/office/drawing/2014/main" id="{CB25C009-E79E-4DAC-991E-F71DC65BC355}"/>
                  </a:ext>
                </a:extLst>
              </p:cNvPr>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6" name="文本框 55">
              <a:extLst>
                <a:ext uri="{FF2B5EF4-FFF2-40B4-BE49-F238E27FC236}">
                  <a16:creationId xmlns:a16="http://schemas.microsoft.com/office/drawing/2014/main" id="{CF73DBC0-86E8-42AF-B280-A0F70C920368}"/>
                </a:ext>
              </a:extLst>
            </p:cNvPr>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57" name="矩形 56">
              <a:extLst>
                <a:ext uri="{FF2B5EF4-FFF2-40B4-BE49-F238E27FC236}">
                  <a16:creationId xmlns:a16="http://schemas.microsoft.com/office/drawing/2014/main" id="{C8CD6A6D-39A9-4F14-9853-4497706E1589}"/>
                </a:ext>
              </a:extLst>
            </p:cNvPr>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文本框 57">
              <a:extLst>
                <a:ext uri="{FF2B5EF4-FFF2-40B4-BE49-F238E27FC236}">
                  <a16:creationId xmlns:a16="http://schemas.microsoft.com/office/drawing/2014/main" id="{A8BE7018-FBCF-4EAE-8DA4-FD338DA61541}"/>
                </a:ext>
              </a:extLst>
            </p:cNvPr>
            <p:cNvSpPr txBox="1"/>
            <p:nvPr/>
          </p:nvSpPr>
          <p:spPr>
            <a:xfrm>
              <a:off x="13342" y="71"/>
              <a:ext cx="6063" cy="1309"/>
            </a:xfrm>
            <a:prstGeom prst="rect">
              <a:avLst/>
            </a:prstGeom>
            <a:noFill/>
          </p:spPr>
          <p:txBody>
            <a:bodyPr wrap="squar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设计手机支架模型</a:t>
              </a:r>
            </a:p>
            <a:p>
              <a:endParaRPr lang="zh-CN" altLang="en-US" sz="2400" b="1" dirty="0">
                <a:solidFill>
                  <a:srgbClr val="FFFF00"/>
                </a:solidFill>
                <a:sym typeface="+mn-ea"/>
              </a:endParaRPr>
            </a:p>
          </p:txBody>
        </p:sp>
      </p:grpSp>
    </p:spTree>
    <p:extLst>
      <p:ext uri="{BB962C8B-B14F-4D97-AF65-F5344CB8AC3E}">
        <p14:creationId xmlns:p14="http://schemas.microsoft.com/office/powerpoint/2010/main" val="22492483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a16="http://schemas.microsoft.com/office/drawing/2014/main" id="{CD7E571E-6821-45B1-84D8-BDF08A52B144}"/>
              </a:ext>
            </a:extLst>
          </p:cNvPr>
          <p:cNvGrpSpPr/>
          <p:nvPr/>
        </p:nvGrpSpPr>
        <p:grpSpPr>
          <a:xfrm>
            <a:off x="1125855" y="2915618"/>
            <a:ext cx="9981565" cy="439420"/>
            <a:chOff x="1125855" y="5435600"/>
            <a:chExt cx="9981565" cy="439420"/>
          </a:xfrm>
        </p:grpSpPr>
        <p:grpSp>
          <p:nvGrpSpPr>
            <p:cNvPr id="21" name="组合 20"/>
            <p:cNvGrpSpPr/>
            <p:nvPr/>
          </p:nvGrpSpPr>
          <p:grpSpPr>
            <a:xfrm>
              <a:off x="1125855" y="5435600"/>
              <a:ext cx="9981565" cy="439420"/>
              <a:chOff x="2112" y="8673"/>
              <a:chExt cx="15719" cy="692"/>
            </a:xfrm>
          </p:grpSpPr>
          <p:grpSp>
            <p:nvGrpSpPr>
              <p:cNvPr id="14" name="组合 13"/>
              <p:cNvGrpSpPr/>
              <p:nvPr/>
            </p:nvGrpSpPr>
            <p:grpSpPr>
              <a:xfrm>
                <a:off x="2112" y="8688"/>
                <a:ext cx="5809" cy="677"/>
                <a:chOff x="756" y="1873"/>
                <a:chExt cx="5809" cy="677"/>
              </a:xfrm>
            </p:grpSpPr>
            <p:sp>
              <p:nvSpPr>
                <p:cNvPr id="15" name="文本框 14"/>
                <p:cNvSpPr txBox="1"/>
                <p:nvPr/>
              </p:nvSpPr>
              <p:spPr>
                <a:xfrm>
                  <a:off x="1887" y="1873"/>
                  <a:ext cx="4678" cy="677"/>
                </a:xfrm>
                <a:prstGeom prst="rect">
                  <a:avLst/>
                </a:prstGeom>
                <a:noFill/>
              </p:spPr>
              <p:txBody>
                <a:bodyPr wrap="square" rtlCol="0">
                  <a:spAutoFit/>
                </a:bodyPr>
                <a:lstStyle/>
                <a:p>
                  <a:r>
                    <a:rPr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rPr>
                    <a:t>  </a:t>
                  </a:r>
                  <a:r>
                    <a:rPr lang="zh-CN" altLang="en-US"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rPr>
                    <a:t>修改模型</a:t>
                  </a:r>
                  <a:endParaRPr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sp>
              <p:nvSpPr>
                <p:cNvPr id="17" name="圆角矩形 16"/>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b="1" dirty="0">
                      <a:solidFill>
                        <a:schemeClr val="bg1"/>
                      </a:solidFill>
                    </a:rPr>
                    <a:t>4</a:t>
                  </a:r>
                </a:p>
              </p:txBody>
            </p:sp>
          </p:grpSp>
          <p:sp>
            <p:nvSpPr>
              <p:cNvPr id="18" name="文本框 17"/>
              <p:cNvSpPr txBox="1"/>
              <p:nvPr/>
            </p:nvSpPr>
            <p:spPr>
              <a:xfrm>
                <a:off x="7600" y="8673"/>
                <a:ext cx="10231" cy="582"/>
              </a:xfrm>
              <a:prstGeom prst="rect">
                <a:avLst/>
              </a:prstGeom>
              <a:solidFill>
                <a:srgbClr val="F65738"/>
              </a:solidFill>
            </p:spPr>
            <p:txBody>
              <a:bodyPr wrap="square" rtlCol="0" anchor="t">
                <a:spAutoFit/>
              </a:bodyPr>
              <a:lstStyle/>
              <a:p>
                <a:r>
                  <a:rPr lang="zh-CN" altLang="en-US" sz="1800" dirty="0">
                    <a:solidFill>
                      <a:schemeClr val="bg1"/>
                    </a:solidFill>
                  </a:rPr>
                  <a:t>根据收集到的问题，列出修改任务表，并完成模型修改。</a:t>
                </a:r>
              </a:p>
            </p:txBody>
          </p:sp>
        </p:grpSp>
        <p:cxnSp>
          <p:nvCxnSpPr>
            <p:cNvPr id="28" name="直接箭头连接符 27"/>
            <p:cNvCxnSpPr/>
            <p:nvPr/>
          </p:nvCxnSpPr>
          <p:spPr>
            <a:xfrm>
              <a:off x="4222115" y="5660982"/>
              <a:ext cx="275590" cy="0"/>
            </a:xfrm>
            <a:prstGeom prst="straightConnector1">
              <a:avLst/>
            </a:prstGeom>
            <a:ln w="22225">
              <a:solidFill>
                <a:srgbClr val="FFC000"/>
              </a:solidFill>
              <a:tailEnd type="arrow"/>
            </a:ln>
          </p:spPr>
          <p:style>
            <a:lnRef idx="1">
              <a:schemeClr val="accent1"/>
            </a:lnRef>
            <a:fillRef idx="0">
              <a:schemeClr val="accent1"/>
            </a:fillRef>
            <a:effectRef idx="0">
              <a:schemeClr val="accent1"/>
            </a:effectRef>
            <a:fontRef idx="minor">
              <a:schemeClr val="tx1"/>
            </a:fontRef>
          </p:style>
        </p:cxnSp>
      </p:grpSp>
      <p:grpSp>
        <p:nvGrpSpPr>
          <p:cNvPr id="4" name="组合 3">
            <a:extLst>
              <a:ext uri="{FF2B5EF4-FFF2-40B4-BE49-F238E27FC236}">
                <a16:creationId xmlns:a16="http://schemas.microsoft.com/office/drawing/2014/main" id="{FB79AAD0-A420-45E9-AB7E-A0CEF631D8A7}"/>
              </a:ext>
            </a:extLst>
          </p:cNvPr>
          <p:cNvGrpSpPr/>
          <p:nvPr/>
        </p:nvGrpSpPr>
        <p:grpSpPr>
          <a:xfrm>
            <a:off x="1105217" y="1758785"/>
            <a:ext cx="9981565" cy="429895"/>
            <a:chOff x="1105217" y="2839032"/>
            <a:chExt cx="9981565" cy="429895"/>
          </a:xfrm>
        </p:grpSpPr>
        <p:grpSp>
          <p:nvGrpSpPr>
            <p:cNvPr id="42" name="组合 41">
              <a:extLst>
                <a:ext uri="{FF2B5EF4-FFF2-40B4-BE49-F238E27FC236}">
                  <a16:creationId xmlns:a16="http://schemas.microsoft.com/office/drawing/2014/main" id="{98536400-3623-44D0-80DB-C4B2763CD45A}"/>
                </a:ext>
              </a:extLst>
            </p:cNvPr>
            <p:cNvGrpSpPr/>
            <p:nvPr/>
          </p:nvGrpSpPr>
          <p:grpSpPr>
            <a:xfrm>
              <a:off x="1105217" y="2839032"/>
              <a:ext cx="9981565" cy="429895"/>
              <a:chOff x="2112" y="8688"/>
              <a:chExt cx="15719" cy="677"/>
            </a:xfrm>
          </p:grpSpPr>
          <p:grpSp>
            <p:nvGrpSpPr>
              <p:cNvPr id="43" name="组合 42">
                <a:extLst>
                  <a:ext uri="{FF2B5EF4-FFF2-40B4-BE49-F238E27FC236}">
                    <a16:creationId xmlns:a16="http://schemas.microsoft.com/office/drawing/2014/main" id="{D824B06E-6C1E-47F2-8345-B488C9F9C6A7}"/>
                  </a:ext>
                </a:extLst>
              </p:cNvPr>
              <p:cNvGrpSpPr/>
              <p:nvPr/>
            </p:nvGrpSpPr>
            <p:grpSpPr>
              <a:xfrm>
                <a:off x="2112" y="8688"/>
                <a:ext cx="5809" cy="677"/>
                <a:chOff x="756" y="1873"/>
                <a:chExt cx="5809" cy="677"/>
              </a:xfrm>
            </p:grpSpPr>
            <p:sp>
              <p:nvSpPr>
                <p:cNvPr id="45" name="文本框 44">
                  <a:extLst>
                    <a:ext uri="{FF2B5EF4-FFF2-40B4-BE49-F238E27FC236}">
                      <a16:creationId xmlns:a16="http://schemas.microsoft.com/office/drawing/2014/main" id="{60F1F5B1-D38E-4D78-A884-8BE21FEE3546}"/>
                    </a:ext>
                  </a:extLst>
                </p:cNvPr>
                <p:cNvSpPr txBox="1"/>
                <p:nvPr/>
              </p:nvSpPr>
              <p:spPr>
                <a:xfrm>
                  <a:off x="1887" y="1873"/>
                  <a:ext cx="4678" cy="677"/>
                </a:xfrm>
                <a:prstGeom prst="rect">
                  <a:avLst/>
                </a:prstGeom>
                <a:noFill/>
              </p:spPr>
              <p:txBody>
                <a:bodyPr wrap="square" rtlCol="0">
                  <a:spAutoFit/>
                </a:bodyPr>
                <a:lstStyle/>
                <a:p>
                  <a:r>
                    <a:rPr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rPr>
                    <a:t>  </a:t>
                  </a:r>
                  <a:r>
                    <a:rPr lang="zh-CN" altLang="en-US"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rPr>
                    <a:t>试用模型</a:t>
                  </a:r>
                  <a:endParaRPr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sp>
              <p:nvSpPr>
                <p:cNvPr id="46" name="圆角矩形 16">
                  <a:extLst>
                    <a:ext uri="{FF2B5EF4-FFF2-40B4-BE49-F238E27FC236}">
                      <a16:creationId xmlns:a16="http://schemas.microsoft.com/office/drawing/2014/main" id="{88811A73-4347-4B49-BBA5-985DE1947F73}"/>
                    </a:ext>
                  </a:extLst>
                </p:cNvPr>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b="1" dirty="0">
                      <a:solidFill>
                        <a:schemeClr val="bg1"/>
                      </a:solidFill>
                    </a:rPr>
                    <a:t>3</a:t>
                  </a:r>
                </a:p>
              </p:txBody>
            </p:sp>
          </p:grpSp>
          <p:sp>
            <p:nvSpPr>
              <p:cNvPr id="44" name="文本框 43">
                <a:extLst>
                  <a:ext uri="{FF2B5EF4-FFF2-40B4-BE49-F238E27FC236}">
                    <a16:creationId xmlns:a16="http://schemas.microsoft.com/office/drawing/2014/main" id="{EB409007-E970-4B0B-83C8-E4E64F3C814B}"/>
                  </a:ext>
                </a:extLst>
              </p:cNvPr>
              <p:cNvSpPr txBox="1"/>
              <p:nvPr/>
            </p:nvSpPr>
            <p:spPr>
              <a:xfrm>
                <a:off x="7600" y="8695"/>
                <a:ext cx="10231" cy="582"/>
              </a:xfrm>
              <a:prstGeom prst="rect">
                <a:avLst/>
              </a:prstGeom>
              <a:solidFill>
                <a:srgbClr val="F65738"/>
              </a:solidFill>
            </p:spPr>
            <p:txBody>
              <a:bodyPr wrap="square" rtlCol="0" anchor="t">
                <a:spAutoFit/>
              </a:bodyPr>
              <a:lstStyle/>
              <a:p>
                <a:r>
                  <a:rPr lang="zh-CN" altLang="en-US" sz="1800" dirty="0">
                    <a:solidFill>
                      <a:schemeClr val="bg1"/>
                    </a:solidFill>
                  </a:rPr>
                  <a:t>将手机支架模型拿给周围的人们试用，</a:t>
                </a:r>
                <a:r>
                  <a:rPr lang="zh-CN" altLang="en-US" dirty="0">
                    <a:solidFill>
                      <a:schemeClr val="bg1"/>
                    </a:solidFill>
                  </a:rPr>
                  <a:t>收集</a:t>
                </a:r>
                <a:r>
                  <a:rPr lang="zh-CN" altLang="en-US" sz="1800" dirty="0">
                    <a:solidFill>
                      <a:schemeClr val="bg1"/>
                    </a:solidFill>
                  </a:rPr>
                  <a:t>反馈问题。</a:t>
                </a:r>
              </a:p>
            </p:txBody>
          </p:sp>
        </p:grpSp>
        <p:cxnSp>
          <p:nvCxnSpPr>
            <p:cNvPr id="47" name="直接箭头连接符 46">
              <a:extLst>
                <a:ext uri="{FF2B5EF4-FFF2-40B4-BE49-F238E27FC236}">
                  <a16:creationId xmlns:a16="http://schemas.microsoft.com/office/drawing/2014/main" id="{10E3175B-4EF5-44D9-B948-42D08B0C33D9}"/>
                </a:ext>
              </a:extLst>
            </p:cNvPr>
            <p:cNvCxnSpPr/>
            <p:nvPr/>
          </p:nvCxnSpPr>
          <p:spPr>
            <a:xfrm>
              <a:off x="4222115" y="3069000"/>
              <a:ext cx="275590" cy="0"/>
            </a:xfrm>
            <a:prstGeom prst="straightConnector1">
              <a:avLst/>
            </a:prstGeom>
            <a:ln w="22225">
              <a:solidFill>
                <a:srgbClr val="FFC000"/>
              </a:solidFill>
              <a:tailEnd type="arrow"/>
            </a:ln>
          </p:spPr>
          <p:style>
            <a:lnRef idx="1">
              <a:schemeClr val="accent1"/>
            </a:lnRef>
            <a:fillRef idx="0">
              <a:schemeClr val="accent1"/>
            </a:fillRef>
            <a:effectRef idx="0">
              <a:schemeClr val="accent1"/>
            </a:effectRef>
            <a:fontRef idx="minor">
              <a:schemeClr val="tx1"/>
            </a:fontRef>
          </p:style>
        </p:cxnSp>
      </p:grpSp>
      <p:grpSp>
        <p:nvGrpSpPr>
          <p:cNvPr id="48" name="组合 47">
            <a:extLst>
              <a:ext uri="{FF2B5EF4-FFF2-40B4-BE49-F238E27FC236}">
                <a16:creationId xmlns:a16="http://schemas.microsoft.com/office/drawing/2014/main" id="{02E9F6E7-47FF-4DBB-B63C-7085362B5EE4}"/>
              </a:ext>
            </a:extLst>
          </p:cNvPr>
          <p:cNvGrpSpPr/>
          <p:nvPr/>
        </p:nvGrpSpPr>
        <p:grpSpPr>
          <a:xfrm>
            <a:off x="0" y="-26670"/>
            <a:ext cx="12322175" cy="904875"/>
            <a:chOff x="0" y="-42"/>
            <a:chExt cx="19405" cy="1425"/>
          </a:xfrm>
        </p:grpSpPr>
        <p:sp>
          <p:nvSpPr>
            <p:cNvPr id="49" name="矩形 48">
              <a:extLst>
                <a:ext uri="{FF2B5EF4-FFF2-40B4-BE49-F238E27FC236}">
                  <a16:creationId xmlns:a16="http://schemas.microsoft.com/office/drawing/2014/main" id="{02AE7E8C-3316-4BBF-8F48-513D42EF0EE0}"/>
                </a:ext>
              </a:extLst>
            </p:cNvPr>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0" name="组合 49">
              <a:extLst>
                <a:ext uri="{FF2B5EF4-FFF2-40B4-BE49-F238E27FC236}">
                  <a16:creationId xmlns:a16="http://schemas.microsoft.com/office/drawing/2014/main" id="{3CF194FF-32A6-464E-AF55-66F9C9C6F41C}"/>
                </a:ext>
              </a:extLst>
            </p:cNvPr>
            <p:cNvGrpSpPr/>
            <p:nvPr/>
          </p:nvGrpSpPr>
          <p:grpSpPr>
            <a:xfrm>
              <a:off x="302" y="184"/>
              <a:ext cx="1304" cy="1199"/>
              <a:chOff x="756" y="1232"/>
              <a:chExt cx="1304" cy="1199"/>
            </a:xfrm>
          </p:grpSpPr>
          <p:sp>
            <p:nvSpPr>
              <p:cNvPr id="54" name="矩形 53">
                <a:extLst>
                  <a:ext uri="{FF2B5EF4-FFF2-40B4-BE49-F238E27FC236}">
                    <a16:creationId xmlns:a16="http://schemas.microsoft.com/office/drawing/2014/main" id="{B6F60260-BCD8-45EC-93EF-424A143A83E4}"/>
                  </a:ext>
                </a:extLst>
              </p:cNvPr>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a:extLst>
                  <a:ext uri="{FF2B5EF4-FFF2-40B4-BE49-F238E27FC236}">
                    <a16:creationId xmlns:a16="http://schemas.microsoft.com/office/drawing/2014/main" id="{B2FEE9A8-0CB0-4113-842D-9E5272BA0695}"/>
                  </a:ext>
                </a:extLst>
              </p:cNvPr>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a:extLst>
                  <a:ext uri="{FF2B5EF4-FFF2-40B4-BE49-F238E27FC236}">
                    <a16:creationId xmlns:a16="http://schemas.microsoft.com/office/drawing/2014/main" id="{73F81D97-57CB-4934-9029-1D94FB77D2B1}"/>
                  </a:ext>
                </a:extLst>
              </p:cNvPr>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1" name="文本框 50">
              <a:extLst>
                <a:ext uri="{FF2B5EF4-FFF2-40B4-BE49-F238E27FC236}">
                  <a16:creationId xmlns:a16="http://schemas.microsoft.com/office/drawing/2014/main" id="{BC0E7829-6D37-4A7A-9B93-5F9F611C0807}"/>
                </a:ext>
              </a:extLst>
            </p:cNvPr>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52" name="矩形 51">
              <a:extLst>
                <a:ext uri="{FF2B5EF4-FFF2-40B4-BE49-F238E27FC236}">
                  <a16:creationId xmlns:a16="http://schemas.microsoft.com/office/drawing/2014/main" id="{E232B7EA-1296-48D3-BEF3-6127771AEAD3}"/>
                </a:ext>
              </a:extLst>
            </p:cNvPr>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文本框 52">
              <a:extLst>
                <a:ext uri="{FF2B5EF4-FFF2-40B4-BE49-F238E27FC236}">
                  <a16:creationId xmlns:a16="http://schemas.microsoft.com/office/drawing/2014/main" id="{43191D06-F324-409A-BD2F-9F7C3C47A8E9}"/>
                </a:ext>
              </a:extLst>
            </p:cNvPr>
            <p:cNvSpPr txBox="1"/>
            <p:nvPr/>
          </p:nvSpPr>
          <p:spPr>
            <a:xfrm>
              <a:off x="13342" y="71"/>
              <a:ext cx="6063" cy="1309"/>
            </a:xfrm>
            <a:prstGeom prst="rect">
              <a:avLst/>
            </a:prstGeom>
            <a:noFill/>
          </p:spPr>
          <p:txBody>
            <a:bodyPr wrap="squar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设计手机支架模型</a:t>
              </a:r>
            </a:p>
            <a:p>
              <a:endParaRPr lang="zh-CN" altLang="en-US" sz="2400" b="1" dirty="0">
                <a:solidFill>
                  <a:srgbClr val="FFFF00"/>
                </a:solidFill>
                <a:sym typeface="+mn-ea"/>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433705" y="361315"/>
            <a:ext cx="2280285" cy="575945"/>
          </a:xfrm>
          <a:prstGeom prst="roundRect">
            <a:avLst>
              <a:gd name="adj" fmla="val 26791"/>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661035" y="388620"/>
            <a:ext cx="1826260" cy="521970"/>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rPr>
              <a:t>专题引导</a:t>
            </a:r>
          </a:p>
        </p:txBody>
      </p:sp>
      <p:pic>
        <p:nvPicPr>
          <p:cNvPr id="6" name="图片 5" descr="C:\Users\pjale\Desktop\图片\src=http___img.zcool.cn_community_01876959707666a8012193a3016303.jpg@1280w_1l_2o_100sh.png&amp;refer=http___img.zcool.jpgsrc=http___img.zcool.cn_community_01876959707666a8012193a3016303.jpg@1280w_1l_2o_100sh.png&amp;refer=http___img.zcool"/>
          <p:cNvPicPr>
            <a:picLocks noChangeAspect="1"/>
          </p:cNvPicPr>
          <p:nvPr>
            <p:custDataLst>
              <p:tags r:id="rId1"/>
            </p:custDataLst>
          </p:nvPr>
        </p:nvPicPr>
        <p:blipFill>
          <a:blip r:embed="rId3"/>
          <a:srcRect/>
          <a:stretch>
            <a:fillRect/>
          </a:stretch>
        </p:blipFill>
        <p:spPr>
          <a:xfrm>
            <a:off x="6312535" y="1338263"/>
            <a:ext cx="5636260" cy="3756025"/>
          </a:xfrm>
          <a:prstGeom prst="rect">
            <a:avLst/>
          </a:prstGeom>
          <a:effectLst>
            <a:outerShdw blurRad="50800" dist="38100" algn="l" rotWithShape="0">
              <a:prstClr val="black">
                <a:alpha val="40000"/>
              </a:prstClr>
            </a:outerShdw>
          </a:effectLst>
        </p:spPr>
      </p:pic>
      <p:grpSp>
        <p:nvGrpSpPr>
          <p:cNvPr id="10" name="组合 9"/>
          <p:cNvGrpSpPr/>
          <p:nvPr/>
        </p:nvGrpSpPr>
        <p:grpSpPr>
          <a:xfrm>
            <a:off x="264795" y="1338787"/>
            <a:ext cx="5848985" cy="3754975"/>
            <a:chOff x="756" y="3149"/>
            <a:chExt cx="9525" cy="6299"/>
          </a:xfrm>
        </p:grpSpPr>
        <p:sp>
          <p:nvSpPr>
            <p:cNvPr id="7" name="矩形 6"/>
            <p:cNvSpPr/>
            <p:nvPr/>
          </p:nvSpPr>
          <p:spPr>
            <a:xfrm>
              <a:off x="756" y="3149"/>
              <a:ext cx="9525" cy="6299"/>
            </a:xfrm>
            <a:prstGeom prst="rect">
              <a:avLst/>
            </a:prstGeom>
            <a:solidFill>
              <a:srgbClr val="83A2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897" y="3404"/>
              <a:ext cx="9243" cy="5649"/>
            </a:xfrm>
            <a:prstGeom prst="rect">
              <a:avLst/>
            </a:prstGeom>
            <a:noFill/>
          </p:spPr>
          <p:txBody>
            <a:bodyPr wrap="square" rtlCol="0" anchor="t">
              <a:spAutoFit/>
            </a:bodyPr>
            <a:lstStyle/>
            <a:p>
              <a:pPr indent="0" algn="l" fontAlgn="auto">
                <a:lnSpc>
                  <a:spcPct val="150000"/>
                </a:lnSpc>
                <a:buNone/>
              </a:pPr>
              <a:r>
                <a:rPr lang="zh-CN" altLang="en-US" dirty="0">
                  <a:solidFill>
                    <a:schemeClr val="bg1"/>
                  </a:solidFill>
                  <a:latin typeface="思源黑体 CN Normal" panose="020B0400000000000000" charset="-122"/>
                  <a:ea typeface="思源黑体 CN Normal" panose="020B0400000000000000" charset="-122"/>
                  <a:sym typeface="+mn-ea"/>
                </a:rPr>
                <a:t>      三维设计是新一代数字化、虚拟化、智能化设计平台的基础。它是建立在平面和二维设计的基础上，让设计目标更立体化、更形象化的一种新兴设计方法。三维设计技术通过三维设计软件，能够将设计者所设计的元件通过三维模型逼真地呈现出来，从而指导企业根据模型进行生产，大大提高了产品性能和企业生产效率。</a:t>
              </a:r>
              <a:endParaRPr lang="en-US" altLang="zh-CN" dirty="0">
                <a:solidFill>
                  <a:schemeClr val="bg1"/>
                </a:solidFill>
                <a:latin typeface="思源黑体 CN Normal" panose="020B0400000000000000" charset="-122"/>
                <a:ea typeface="思源黑体 CN Normal" panose="020B0400000000000000" charset="-122"/>
                <a:sym typeface="+mn-ea"/>
              </a:endParaRPr>
            </a:p>
            <a:p>
              <a:pPr indent="0" algn="l" fontAlgn="auto">
                <a:lnSpc>
                  <a:spcPct val="150000"/>
                </a:lnSpc>
                <a:buNone/>
              </a:pPr>
              <a:r>
                <a:rPr lang="zh-CN" altLang="en-US" dirty="0">
                  <a:solidFill>
                    <a:schemeClr val="bg1"/>
                  </a:solidFill>
                  <a:latin typeface="思源黑体 CN Normal" panose="020B0400000000000000" charset="-122"/>
                  <a:ea typeface="思源黑体 CN Normal" panose="020B0400000000000000" charset="-122"/>
                  <a:sym typeface="+mn-ea"/>
                </a:rPr>
                <a:t>      三维设计技术已经广泛应用于工业设计、影视、游戏、广告媒体、室内设计等行业。</a:t>
              </a:r>
            </a:p>
          </p:txBody>
        </p:sp>
      </p:grpSp>
      <p:sp>
        <p:nvSpPr>
          <p:cNvPr id="3" name="文本框 2"/>
          <p:cNvSpPr txBox="1"/>
          <p:nvPr/>
        </p:nvSpPr>
        <p:spPr>
          <a:xfrm>
            <a:off x="1920240" y="5444205"/>
            <a:ext cx="8746305" cy="729495"/>
          </a:xfrm>
          <a:prstGeom prst="rect">
            <a:avLst/>
          </a:prstGeom>
          <a:solidFill>
            <a:srgbClr val="FFC000"/>
          </a:solidFill>
          <a:ln>
            <a:noFill/>
          </a:ln>
        </p:spPr>
        <p:style>
          <a:lnRef idx="2">
            <a:schemeClr val="accent2">
              <a:shade val="50000"/>
            </a:schemeClr>
          </a:lnRef>
          <a:fillRef idx="1">
            <a:schemeClr val="accent2"/>
          </a:fillRef>
          <a:effectRef idx="0">
            <a:schemeClr val="accent2"/>
          </a:effectRef>
          <a:fontRef idx="minor">
            <a:schemeClr val="lt1"/>
          </a:fontRef>
        </p:style>
        <p:txBody>
          <a:bodyPr wrap="none" tIns="0" rtlCol="0" anchor="t">
            <a:spAutoFit/>
          </a:bodyPr>
          <a:lstStyle/>
          <a:p>
            <a:pPr indent="0" algn="l" fontAlgn="auto">
              <a:lnSpc>
                <a:spcPts val="2800"/>
              </a:lnSpc>
              <a:buNone/>
            </a:pPr>
            <a:r>
              <a:rPr lang="en-US" altLang="zh-CN" b="1" dirty="0">
                <a:solidFill>
                  <a:schemeClr val="bg1"/>
                </a:solidFill>
                <a:effectLst/>
                <a:latin typeface="微软雅黑" panose="020B0503020204020204" charset="-122"/>
                <a:ea typeface="微软雅黑" panose="020B0503020204020204" charset="-122"/>
                <a:cs typeface="微软雅黑" panose="020B0503020204020204" charset="-122"/>
                <a:sym typeface="+mn-ea"/>
              </a:rPr>
              <a:t>       </a:t>
            </a:r>
            <a:r>
              <a:rPr lang="zh-CN" altLang="en-US" b="1" dirty="0">
                <a:effectLst/>
                <a:latin typeface="微软雅黑" panose="020B0503020204020204" charset="-122"/>
                <a:ea typeface="微软雅黑" panose="020B0503020204020204" charset="-122"/>
                <a:cs typeface="微软雅黑" panose="020B0503020204020204" charset="-122"/>
                <a:sym typeface="+mn-ea"/>
              </a:rPr>
              <a:t>本专题设置三个实践项目：手机支架模型设计、室内装修模型设计、创意花瓶模</a:t>
            </a:r>
          </a:p>
          <a:p>
            <a:pPr indent="0" algn="l" fontAlgn="auto">
              <a:lnSpc>
                <a:spcPts val="2800"/>
              </a:lnSpc>
              <a:buNone/>
            </a:pPr>
            <a:r>
              <a:rPr lang="zh-CN" altLang="en-US" b="1" dirty="0">
                <a:effectLst/>
                <a:latin typeface="微软雅黑" panose="020B0503020204020204" charset="-122"/>
                <a:ea typeface="微软雅黑" panose="020B0503020204020204" charset="-122"/>
                <a:cs typeface="微软雅黑" panose="020B0503020204020204" charset="-122"/>
                <a:sym typeface="+mn-ea"/>
              </a:rPr>
              <a:t>型设计。在教学实施时，可根据不同专业方向选择具体的教学项目。</a:t>
            </a:r>
            <a:endParaRPr lang="zh-CN" altLang="en-US" b="1" dirty="0">
              <a:effectLst/>
              <a:latin typeface="微软雅黑" panose="020B0503020204020204" charset="-122"/>
              <a:ea typeface="微软雅黑" panose="020B0503020204020204" charset="-122"/>
              <a:cs typeface="微软雅黑" panose="020B0503020204020204"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5400000">
            <a:off x="523240" y="2117090"/>
            <a:ext cx="6857365" cy="2624455"/>
          </a:xfrm>
          <a:prstGeom prst="rect">
            <a:avLst/>
          </a:prstGeom>
          <a:solidFill>
            <a:srgbClr val="5B7A7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5664200" y="2205355"/>
            <a:ext cx="4286885" cy="706755"/>
          </a:xfrm>
          <a:prstGeom prst="rect">
            <a:avLst/>
          </a:prstGeom>
          <a:noFill/>
        </p:spPr>
        <p:txBody>
          <a:bodyPr wrap="square" rtlCol="0">
            <a:spAutoFit/>
          </a:bodyPr>
          <a:lstStyle/>
          <a:p>
            <a:pPr algn="dist"/>
            <a:r>
              <a:rPr lang="zh-CN" altLang="en-US" sz="4000" b="1" dirty="0">
                <a:solidFill>
                  <a:srgbClr val="F65738"/>
                </a:solidFill>
                <a:latin typeface="微软雅黑" panose="020B0503020204020204" charset="-122"/>
                <a:ea typeface="微软雅黑" panose="020B0503020204020204" charset="-122"/>
                <a:cs typeface="微软雅黑" panose="020B0503020204020204" charset="-122"/>
              </a:rPr>
              <a:t>发布手机支架模型</a:t>
            </a:r>
          </a:p>
        </p:txBody>
      </p:sp>
      <p:grpSp>
        <p:nvGrpSpPr>
          <p:cNvPr id="16" name="组合 15"/>
          <p:cNvGrpSpPr/>
          <p:nvPr/>
        </p:nvGrpSpPr>
        <p:grpSpPr>
          <a:xfrm>
            <a:off x="6167755" y="3213100"/>
            <a:ext cx="4665980" cy="1954530"/>
            <a:chOff x="9713" y="5060"/>
            <a:chExt cx="7348" cy="3078"/>
          </a:xfrm>
        </p:grpSpPr>
        <p:sp>
          <p:nvSpPr>
            <p:cNvPr id="27" name="文本框 26"/>
            <p:cNvSpPr txBox="1"/>
            <p:nvPr/>
          </p:nvSpPr>
          <p:spPr>
            <a:xfrm>
              <a:off x="10054" y="5060"/>
              <a:ext cx="7007" cy="3078"/>
            </a:xfrm>
            <a:prstGeom prst="rect">
              <a:avLst/>
            </a:prstGeom>
            <a:noFill/>
          </p:spPr>
          <p:txBody>
            <a:bodyPr wrap="square" rtlCol="0">
              <a:spAutoFit/>
            </a:bodyPr>
            <a:lstStyle/>
            <a:p>
              <a:pPr algn="l" fontAlgn="auto">
                <a:lnSpc>
                  <a:spcPct val="150000"/>
                </a:lnSpc>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任务描述</a:t>
              </a:r>
            </a:p>
            <a:p>
              <a:pPr algn="l" fontAlgn="auto">
                <a:lnSpc>
                  <a:spcPct val="150000"/>
                </a:lnSpc>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任务分析</a:t>
              </a:r>
            </a:p>
            <a:p>
              <a:pPr algn="l" fontAlgn="auto">
                <a:lnSpc>
                  <a:spcPct val="150000"/>
                </a:lnSpc>
                <a:buClrTx/>
                <a:buSzTx/>
                <a:buFontTx/>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任务实施</a:t>
              </a:r>
            </a:p>
          </p:txBody>
        </p:sp>
        <p:sp>
          <p:nvSpPr>
            <p:cNvPr id="9" name="椭圆 8"/>
            <p:cNvSpPr/>
            <p:nvPr/>
          </p:nvSpPr>
          <p:spPr>
            <a:xfrm>
              <a:off x="9713" y="562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9713" y="664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9713" y="7668"/>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文本框 2"/>
          <p:cNvSpPr txBox="1"/>
          <p:nvPr/>
        </p:nvSpPr>
        <p:spPr>
          <a:xfrm>
            <a:off x="3792220" y="1772920"/>
            <a:ext cx="471805" cy="2308324"/>
          </a:xfrm>
          <a:prstGeom prst="rect">
            <a:avLst/>
          </a:prstGeom>
          <a:noFill/>
        </p:spPr>
        <p:txBody>
          <a:bodyPr wrap="square" rtlCol="0" anchor="t">
            <a:spAutoFit/>
          </a:bodyPr>
          <a:lstStyle/>
          <a:p>
            <a:pPr algn="dist"/>
            <a:r>
              <a:rPr lang="zh-CN" altLang="en-US" sz="4800" b="1" dirty="0">
                <a:solidFill>
                  <a:schemeClr val="bg1"/>
                </a:solidFill>
                <a:latin typeface="微软雅黑" panose="020B0503020204020204" charset="-122"/>
                <a:ea typeface="微软雅黑" panose="020B0503020204020204" charset="-122"/>
                <a:cs typeface="微软雅黑" panose="020B0503020204020204" charset="-122"/>
                <a:sym typeface="+mn-ea"/>
              </a:rPr>
              <a:t>任务</a:t>
            </a:r>
            <a:r>
              <a:rPr lang="en-US" altLang="zh-CN" sz="4800" b="1" dirty="0">
                <a:solidFill>
                  <a:schemeClr val="bg1"/>
                </a:solidFill>
                <a:latin typeface="微软雅黑" panose="020B0503020204020204" charset="-122"/>
                <a:ea typeface="微软雅黑" panose="020B0503020204020204" charset="-122"/>
                <a:cs typeface="微软雅黑" panose="020B0503020204020204" charset="-122"/>
                <a:sym typeface="+mn-ea"/>
              </a:rPr>
              <a:t>3</a:t>
            </a:r>
          </a:p>
        </p:txBody>
      </p:sp>
      <p:grpSp>
        <p:nvGrpSpPr>
          <p:cNvPr id="11" name="组合 10"/>
          <p:cNvGrpSpPr/>
          <p:nvPr/>
        </p:nvGrpSpPr>
        <p:grpSpPr>
          <a:xfrm>
            <a:off x="3545840" y="1465580"/>
            <a:ext cx="1034415" cy="2755265"/>
            <a:chOff x="5584" y="2308"/>
            <a:chExt cx="1629" cy="4339"/>
          </a:xfrm>
        </p:grpSpPr>
        <p:cxnSp>
          <p:nvCxnSpPr>
            <p:cNvPr id="6" name="直接连接符 5"/>
            <p:cNvCxnSpPr/>
            <p:nvPr/>
          </p:nvCxnSpPr>
          <p:spPr>
            <a:xfrm flipH="1">
              <a:off x="5614" y="5967"/>
              <a:ext cx="6" cy="68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584" y="6647"/>
              <a:ext cx="604"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543" y="2338"/>
              <a:ext cx="670"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194" y="2308"/>
              <a:ext cx="0" cy="57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305105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2338070" y="2275840"/>
            <a:ext cx="7597775" cy="1036955"/>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2708275" y="2421255"/>
            <a:ext cx="7001510" cy="707886"/>
          </a:xfrm>
          <a:prstGeom prst="rect">
            <a:avLst/>
          </a:prstGeom>
          <a:noFill/>
        </p:spPr>
        <p:txBody>
          <a:bodyPr wrap="square" rtlCol="0" anchor="t">
            <a:spAutoFit/>
          </a:bodyPr>
          <a:lstStyle/>
          <a:p>
            <a:pPr indent="508000" fontAlgn="auto">
              <a:lnSpc>
                <a:spcPct val="100000"/>
              </a:lnSpc>
              <a:extLst>
                <a:ext uri="{35155182-B16C-46BC-9424-99874614C6A1}">
                  <wpsdc:indentchars xmlns="" xmlns:wpsdc="http://www.wps.cn/officeDocument/2017/drawingmlCustomData" val="200" checksum="282533468"/>
                </a:ext>
              </a:extLst>
            </a:pP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三维设计创客团队模型设计组将手机支架模型通过网络进行发布，并打印出最终三维模型。</a:t>
            </a:r>
          </a:p>
        </p:txBody>
      </p:sp>
      <p:grpSp>
        <p:nvGrpSpPr>
          <p:cNvPr id="12" name="组合 11"/>
          <p:cNvGrpSpPr/>
          <p:nvPr/>
        </p:nvGrpSpPr>
        <p:grpSpPr>
          <a:xfrm>
            <a:off x="0" y="-26670"/>
            <a:ext cx="12204065" cy="904875"/>
            <a:chOff x="0" y="-42"/>
            <a:chExt cx="19219" cy="1425"/>
          </a:xfrm>
        </p:grpSpPr>
        <p:sp>
          <p:nvSpPr>
            <p:cNvPr id="10" name="矩形 9"/>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302" y="184"/>
              <a:ext cx="1304" cy="1199"/>
              <a:chOff x="756" y="1232"/>
              <a:chExt cx="1304" cy="1199"/>
            </a:xfrm>
          </p:grpSpPr>
          <p:sp>
            <p:nvSpPr>
              <p:cNvPr id="3" name="矩形 2"/>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任务描述</a:t>
              </a:r>
            </a:p>
          </p:txBody>
        </p:sp>
        <p:sp>
          <p:nvSpPr>
            <p:cNvPr id="9" name="矩形 8"/>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3228" y="71"/>
              <a:ext cx="5600" cy="727"/>
            </a:xfrm>
            <a:prstGeom prst="rect">
              <a:avLst/>
            </a:prstGeom>
            <a:noFill/>
          </p:spPr>
          <p:txBody>
            <a:bodyPr wrap="non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3  </a:t>
              </a:r>
              <a:r>
                <a:rPr lang="zh-CN" altLang="en-US" sz="2400" b="1" dirty="0">
                  <a:solidFill>
                    <a:srgbClr val="FFFF00"/>
                  </a:solidFill>
                  <a:sym typeface="+mn-ea"/>
                </a:rPr>
                <a:t>发布手机支架模型</a:t>
              </a:r>
            </a:p>
          </p:txBody>
        </p:sp>
      </p:grpSp>
    </p:spTree>
    <p:extLst>
      <p:ext uri="{BB962C8B-B14F-4D97-AF65-F5344CB8AC3E}">
        <p14:creationId xmlns:p14="http://schemas.microsoft.com/office/powerpoint/2010/main" val="35920018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1020445" y="1915795"/>
            <a:ext cx="10140315" cy="1435735"/>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1488440" y="2059305"/>
            <a:ext cx="9287560" cy="1015663"/>
          </a:xfrm>
          <a:prstGeom prst="rect">
            <a:avLst/>
          </a:prstGeom>
          <a:noFill/>
        </p:spPr>
        <p:txBody>
          <a:bodyPr wrap="square" rtlCol="0" anchor="t">
            <a:spAutoFit/>
          </a:bodyPr>
          <a:lstStyle/>
          <a:p>
            <a:pPr indent="508000" fontAlgn="auto">
              <a:lnSpc>
                <a:spcPct val="100000"/>
              </a:lnSpc>
              <a:extLst>
                <a:ext uri="{35155182-B16C-46BC-9424-99874614C6A1}">
                  <wpsdc:indentchars xmlns="" xmlns:wpsdc="http://www.wps.cn/officeDocument/2017/drawingmlCustomData" val="200" checksum="282533468"/>
                </a:ext>
              </a:extLst>
            </a:pP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模型设计组选择网络发布方式将手机支架发布到 </a:t>
            </a:r>
            <a:r>
              <a:rPr lang="en-US" altLang="zh-CN" sz="2000" kern="0" dirty="0">
                <a:solidFill>
                  <a:schemeClr val="bg1"/>
                </a:solidFill>
                <a:latin typeface="微软雅黑" panose="020B0503020204020204" charset="-122"/>
                <a:ea typeface="微软雅黑" panose="020B0503020204020204" charset="-122"/>
                <a:cs typeface="微软雅黑" panose="020B0503020204020204" charset="-122"/>
              </a:rPr>
              <a:t>3D  One</a:t>
            </a: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青少年三维创意社区，与创客们进行分享，同时采用</a:t>
            </a:r>
            <a:r>
              <a:rPr lang="en-US" altLang="zh-CN" sz="2000" kern="0" dirty="0">
                <a:solidFill>
                  <a:schemeClr val="bg1"/>
                </a:solidFill>
                <a:latin typeface="微软雅黑" panose="020B0503020204020204" charset="-122"/>
                <a:ea typeface="微软雅黑" panose="020B0503020204020204" charset="-122"/>
                <a:cs typeface="微软雅黑" panose="020B0503020204020204" charset="-122"/>
              </a:rPr>
              <a:t>3D</a:t>
            </a: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打印技术选择合适的材料制作出最终的手机支架三维模型。</a:t>
            </a:r>
          </a:p>
        </p:txBody>
      </p:sp>
      <p:sp>
        <p:nvSpPr>
          <p:cNvPr id="25" name="文本框 24"/>
          <p:cNvSpPr txBox="1"/>
          <p:nvPr/>
        </p:nvSpPr>
        <p:spPr>
          <a:xfrm>
            <a:off x="5304155" y="5012055"/>
            <a:ext cx="1637030" cy="450850"/>
          </a:xfrm>
          <a:prstGeom prst="rect">
            <a:avLst/>
          </a:prstGeom>
          <a:noFill/>
        </p:spPr>
        <p:txBody>
          <a:bodyPr wrap="square" rtlCol="0">
            <a:spAutoFit/>
          </a:bodyPr>
          <a:lstStyle/>
          <a:p>
            <a:pPr indent="0">
              <a:lnSpc>
                <a:spcPct val="130000"/>
              </a:lnSpc>
              <a:buFont typeface="Wingdings" panose="05000000000000000000" pitchFamily="2" charset="2"/>
              <a:buNone/>
            </a:pPr>
            <a:r>
              <a:rPr lang="zh-CN" altLang="en-US" sz="1800">
                <a:sym typeface="+mn-lt"/>
              </a:rPr>
              <a:t>任务路线图</a:t>
            </a:r>
          </a:p>
        </p:txBody>
      </p:sp>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任务分析</a:t>
              </a: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3228" y="71"/>
              <a:ext cx="5600" cy="727"/>
            </a:xfrm>
            <a:prstGeom prst="rect">
              <a:avLst/>
            </a:prstGeom>
            <a:noFill/>
          </p:spPr>
          <p:txBody>
            <a:bodyPr wrap="non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3  </a:t>
              </a:r>
              <a:r>
                <a:rPr lang="zh-CN" altLang="en-US" sz="2400" b="1" dirty="0">
                  <a:solidFill>
                    <a:srgbClr val="FFFF00"/>
                  </a:solidFill>
                  <a:sym typeface="+mn-ea"/>
                </a:rPr>
                <a:t>发布手机支架模型</a:t>
              </a:r>
            </a:p>
          </p:txBody>
        </p:sp>
      </p:grpSp>
      <p:grpSp>
        <p:nvGrpSpPr>
          <p:cNvPr id="10" name="组合 9"/>
          <p:cNvGrpSpPr/>
          <p:nvPr/>
        </p:nvGrpSpPr>
        <p:grpSpPr>
          <a:xfrm>
            <a:off x="3670325" y="4386580"/>
            <a:ext cx="4923790" cy="544830"/>
            <a:chOff x="3784" y="5499"/>
            <a:chExt cx="7754" cy="858"/>
          </a:xfrm>
        </p:grpSpPr>
        <p:grpSp>
          <p:nvGrpSpPr>
            <p:cNvPr id="34" name="组合 33"/>
            <p:cNvGrpSpPr/>
            <p:nvPr/>
          </p:nvGrpSpPr>
          <p:grpSpPr>
            <a:xfrm>
              <a:off x="7448" y="5513"/>
              <a:ext cx="4090" cy="844"/>
              <a:chOff x="7697" y="3119"/>
              <a:chExt cx="4090" cy="844"/>
            </a:xfrm>
          </p:grpSpPr>
          <p:sp>
            <p:nvSpPr>
              <p:cNvPr id="16" name="任意多边形 6"/>
              <p:cNvSpPr/>
              <p:nvPr userDrawn="1"/>
            </p:nvSpPr>
            <p:spPr>
              <a:xfrm>
                <a:off x="8402" y="3119"/>
                <a:ext cx="2547" cy="84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ndParaRPr>
              </a:p>
            </p:txBody>
          </p:sp>
          <p:sp>
            <p:nvSpPr>
              <p:cNvPr id="17" name="标题 1"/>
              <p:cNvSpPr>
                <a:spLocks noGrp="1"/>
              </p:cNvSpPr>
              <p:nvPr/>
            </p:nvSpPr>
            <p:spPr>
              <a:xfrm>
                <a:off x="7697" y="3217"/>
                <a:ext cx="4090" cy="680"/>
              </a:xfrm>
              <a:prstGeom prst="rect">
                <a:avLst/>
              </a:prstGeom>
            </p:spPr>
            <p:txBody>
              <a:bodyPr vert="horz" lIns="91440" tIns="45720" rIns="91440" bIns="45720" rtlCol="0" anchor="ctr">
                <a:noAutofit/>
              </a:bodyPr>
              <a:lstStyle>
                <a:lvl1pPr algn="l">
                  <a:defRPr sz="1800" b="1">
                    <a:solidFill>
                      <a:srgbClr val="1C9292"/>
                    </a:solidFill>
                    <a:latin typeface="微软雅黑" panose="020B0503020204020204" charset="-122"/>
                    <a:ea typeface="微软雅黑" panose="020B0503020204020204" charset="-122"/>
                  </a:defRPr>
                </a:lvl1pPr>
              </a:lstStyle>
              <a:p>
                <a:pPr algn="ctr"/>
                <a:r>
                  <a:rPr lang="zh-CN" altLang="en-US" sz="2000" b="0" kern="0" spc="100" dirty="0">
                    <a:solidFill>
                      <a:schemeClr val="bg1"/>
                    </a:solidFill>
                    <a:uFillTx/>
                    <a:cs typeface="Noto Sans S Chinese Medium" panose="020B0600000000000000" charset="-122"/>
                    <a:sym typeface="+mn-ea"/>
                  </a:rPr>
                  <a:t>打印模型</a:t>
                </a:r>
              </a:p>
            </p:txBody>
          </p:sp>
        </p:grpSp>
        <p:pic>
          <p:nvPicPr>
            <p:cNvPr id="18" name="图片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0" y="5521"/>
              <a:ext cx="968" cy="694"/>
            </a:xfrm>
            <a:prstGeom prst="rect">
              <a:avLst/>
            </a:prstGeom>
          </p:spPr>
        </p:pic>
        <p:grpSp>
          <p:nvGrpSpPr>
            <p:cNvPr id="27" name="组合 26"/>
            <p:cNvGrpSpPr/>
            <p:nvPr/>
          </p:nvGrpSpPr>
          <p:grpSpPr>
            <a:xfrm>
              <a:off x="3784" y="5499"/>
              <a:ext cx="2692" cy="762"/>
              <a:chOff x="6529" y="3304"/>
              <a:chExt cx="3583" cy="844"/>
            </a:xfrm>
          </p:grpSpPr>
          <p:sp>
            <p:nvSpPr>
              <p:cNvPr id="28" name="任意多边形 6"/>
              <p:cNvSpPr/>
              <p:nvPr userDrawn="1"/>
            </p:nvSpPr>
            <p:spPr>
              <a:xfrm>
                <a:off x="6555" y="3304"/>
                <a:ext cx="3557" cy="84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ndParaRPr>
              </a:p>
            </p:txBody>
          </p:sp>
          <p:sp>
            <p:nvSpPr>
              <p:cNvPr id="29" name="标题 1"/>
              <p:cNvSpPr>
                <a:spLocks noGrp="1"/>
              </p:cNvSpPr>
              <p:nvPr/>
            </p:nvSpPr>
            <p:spPr>
              <a:xfrm>
                <a:off x="6529" y="3401"/>
                <a:ext cx="3568" cy="680"/>
              </a:xfrm>
              <a:prstGeom prst="rect">
                <a:avLst/>
              </a:prstGeom>
            </p:spPr>
            <p:txBody>
              <a:bodyPr vert="horz" lIns="91440" tIns="45720" rIns="91440" bIns="45720" rtlCol="0" anchor="ctr">
                <a:noAutofit/>
              </a:bodyPr>
              <a:lstStyle>
                <a:lvl1pPr algn="l">
                  <a:defRPr sz="1800" b="1">
                    <a:solidFill>
                      <a:srgbClr val="1C9292"/>
                    </a:solidFill>
                    <a:latin typeface="微软雅黑" panose="020B0503020204020204" charset="-122"/>
                    <a:ea typeface="微软雅黑" panose="020B0503020204020204" charset="-122"/>
                  </a:defRPr>
                </a:lvl1pPr>
              </a:lstStyle>
              <a:p>
                <a:pPr algn="ctr"/>
                <a:r>
                  <a:rPr lang="zh-CN" altLang="en-US" sz="2000" b="0" kern="0" spc="100" dirty="0">
                    <a:solidFill>
                      <a:schemeClr val="bg1"/>
                    </a:solidFill>
                    <a:uFillTx/>
                    <a:cs typeface="Noto Sans S Chinese Medium" panose="020B0600000000000000" charset="-122"/>
                    <a:sym typeface="+mn-ea"/>
                  </a:rPr>
                  <a:t>网络发布</a:t>
                </a:r>
              </a:p>
            </p:txBody>
          </p:sp>
        </p:grpSp>
      </p:grpSp>
    </p:spTree>
    <p:extLst>
      <p:ext uri="{BB962C8B-B14F-4D97-AF65-F5344CB8AC3E}">
        <p14:creationId xmlns:p14="http://schemas.microsoft.com/office/powerpoint/2010/main" val="4185843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up)">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a:extLst>
              <a:ext uri="{FF2B5EF4-FFF2-40B4-BE49-F238E27FC236}">
                <a16:creationId xmlns:a16="http://schemas.microsoft.com/office/drawing/2014/main" id="{B2EDD556-2A07-4919-9FB0-3DFD411AD367}"/>
              </a:ext>
            </a:extLst>
          </p:cNvPr>
          <p:cNvGrpSpPr/>
          <p:nvPr/>
        </p:nvGrpSpPr>
        <p:grpSpPr>
          <a:xfrm>
            <a:off x="0" y="-26670"/>
            <a:ext cx="12204065" cy="904875"/>
            <a:chOff x="0" y="-42"/>
            <a:chExt cx="19219" cy="1425"/>
          </a:xfrm>
        </p:grpSpPr>
        <p:sp>
          <p:nvSpPr>
            <p:cNvPr id="18" name="矩形 17">
              <a:extLst>
                <a:ext uri="{FF2B5EF4-FFF2-40B4-BE49-F238E27FC236}">
                  <a16:creationId xmlns:a16="http://schemas.microsoft.com/office/drawing/2014/main" id="{6389445D-239D-452D-956F-9F75000C425F}"/>
                </a:ext>
              </a:extLst>
            </p:cNvPr>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a:extLst>
                <a:ext uri="{FF2B5EF4-FFF2-40B4-BE49-F238E27FC236}">
                  <a16:creationId xmlns:a16="http://schemas.microsoft.com/office/drawing/2014/main" id="{BED5D62E-286B-4609-820A-E17A56003014}"/>
                </a:ext>
              </a:extLst>
            </p:cNvPr>
            <p:cNvGrpSpPr/>
            <p:nvPr/>
          </p:nvGrpSpPr>
          <p:grpSpPr>
            <a:xfrm>
              <a:off x="302" y="184"/>
              <a:ext cx="1304" cy="1199"/>
              <a:chOff x="756" y="1232"/>
              <a:chExt cx="1304" cy="1199"/>
            </a:xfrm>
          </p:grpSpPr>
          <p:sp>
            <p:nvSpPr>
              <p:cNvPr id="23" name="矩形 22">
                <a:extLst>
                  <a:ext uri="{FF2B5EF4-FFF2-40B4-BE49-F238E27FC236}">
                    <a16:creationId xmlns:a16="http://schemas.microsoft.com/office/drawing/2014/main" id="{5C0727EF-1331-4988-9A63-AE8A45E0EA91}"/>
                  </a:ext>
                </a:extLst>
              </p:cNvPr>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a16="http://schemas.microsoft.com/office/drawing/2014/main" id="{B5210671-4299-4C25-ADFA-06CAEEA35CB9}"/>
                  </a:ext>
                </a:extLst>
              </p:cNvPr>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a16="http://schemas.microsoft.com/office/drawing/2014/main" id="{B9868F82-2CF5-4C1E-8A80-D8AE7012B3A6}"/>
                  </a:ext>
                </a:extLst>
              </p:cNvPr>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文本框 19">
              <a:extLst>
                <a:ext uri="{FF2B5EF4-FFF2-40B4-BE49-F238E27FC236}">
                  <a16:creationId xmlns:a16="http://schemas.microsoft.com/office/drawing/2014/main" id="{FD14761E-A04A-4B54-AA9C-C2D13343A29D}"/>
                </a:ext>
              </a:extLst>
            </p:cNvPr>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21" name="矩形 20">
              <a:extLst>
                <a:ext uri="{FF2B5EF4-FFF2-40B4-BE49-F238E27FC236}">
                  <a16:creationId xmlns:a16="http://schemas.microsoft.com/office/drawing/2014/main" id="{89427B7C-3ECC-4C7F-AA74-E31E69D1D2A5}"/>
                </a:ext>
              </a:extLst>
            </p:cNvPr>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a16="http://schemas.microsoft.com/office/drawing/2014/main" id="{130547B8-D096-4DDA-9642-A1CC6803B581}"/>
                </a:ext>
              </a:extLst>
            </p:cNvPr>
            <p:cNvSpPr txBox="1"/>
            <p:nvPr/>
          </p:nvSpPr>
          <p:spPr>
            <a:xfrm>
              <a:off x="13228" y="71"/>
              <a:ext cx="5600" cy="727"/>
            </a:xfrm>
            <a:prstGeom prst="rect">
              <a:avLst/>
            </a:prstGeom>
            <a:noFill/>
          </p:spPr>
          <p:txBody>
            <a:bodyPr wrap="non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3  </a:t>
              </a:r>
              <a:r>
                <a:rPr lang="zh-CN" altLang="en-US" sz="2400" b="1" dirty="0">
                  <a:solidFill>
                    <a:srgbClr val="FFFF00"/>
                  </a:solidFill>
                  <a:sym typeface="+mn-ea"/>
                </a:rPr>
                <a:t>发布手机支架模型</a:t>
              </a:r>
            </a:p>
          </p:txBody>
        </p:sp>
      </p:grpSp>
      <p:grpSp>
        <p:nvGrpSpPr>
          <p:cNvPr id="26" name="组合 25">
            <a:extLst>
              <a:ext uri="{FF2B5EF4-FFF2-40B4-BE49-F238E27FC236}">
                <a16:creationId xmlns:a16="http://schemas.microsoft.com/office/drawing/2014/main" id="{D0D95DB0-F979-4B2C-82BD-1DD23DC01539}"/>
              </a:ext>
            </a:extLst>
          </p:cNvPr>
          <p:cNvGrpSpPr/>
          <p:nvPr/>
        </p:nvGrpSpPr>
        <p:grpSpPr>
          <a:xfrm>
            <a:off x="1414145" y="1053465"/>
            <a:ext cx="2396490" cy="431165"/>
            <a:chOff x="756" y="1873"/>
            <a:chExt cx="3774" cy="679"/>
          </a:xfrm>
        </p:grpSpPr>
        <p:sp>
          <p:nvSpPr>
            <p:cNvPr id="27" name="文本框 26">
              <a:extLst>
                <a:ext uri="{FF2B5EF4-FFF2-40B4-BE49-F238E27FC236}">
                  <a16:creationId xmlns:a16="http://schemas.microsoft.com/office/drawing/2014/main" id="{BBDB5D06-FB14-4014-8D8F-D1D12FF3D400}"/>
                </a:ext>
              </a:extLst>
            </p:cNvPr>
            <p:cNvSpPr txBox="1"/>
            <p:nvPr/>
          </p:nvSpPr>
          <p:spPr>
            <a:xfrm>
              <a:off x="1887" y="1873"/>
              <a:ext cx="2643" cy="679"/>
            </a:xfrm>
            <a:prstGeom prst="rect">
              <a:avLst/>
            </a:prstGeom>
            <a:noFill/>
          </p:spPr>
          <p:txBody>
            <a:bodyPr wrap="square" rtlCol="0">
              <a:spAutoFit/>
            </a:bodyPr>
            <a:lstStyle/>
            <a:p>
              <a:r>
                <a:rPr lang="zh-CN" altLang="en-US"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rPr>
                <a:t>发布作品</a:t>
              </a:r>
              <a:endParaRPr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sp>
          <p:nvSpPr>
            <p:cNvPr id="28" name="圆角矩形 9">
              <a:extLst>
                <a:ext uri="{FF2B5EF4-FFF2-40B4-BE49-F238E27FC236}">
                  <a16:creationId xmlns:a16="http://schemas.microsoft.com/office/drawing/2014/main" id="{4371EFD8-F826-4FC7-8DFC-2752D28E3AFF}"/>
                </a:ext>
              </a:extLst>
            </p:cNvPr>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b="1" dirty="0">
                  <a:solidFill>
                    <a:schemeClr val="bg1"/>
                  </a:solidFill>
                </a:rPr>
                <a:t>1</a:t>
              </a:r>
            </a:p>
          </p:txBody>
        </p:sp>
      </p:grpSp>
      <p:grpSp>
        <p:nvGrpSpPr>
          <p:cNvPr id="29" name="组合 28">
            <a:extLst>
              <a:ext uri="{FF2B5EF4-FFF2-40B4-BE49-F238E27FC236}">
                <a16:creationId xmlns:a16="http://schemas.microsoft.com/office/drawing/2014/main" id="{DDE04F93-28F0-497B-8605-6CE1FC7864BE}"/>
              </a:ext>
            </a:extLst>
          </p:cNvPr>
          <p:cNvGrpSpPr/>
          <p:nvPr/>
        </p:nvGrpSpPr>
        <p:grpSpPr>
          <a:xfrm>
            <a:off x="2706660" y="2057990"/>
            <a:ext cx="7487920" cy="1790700"/>
            <a:chOff x="348" y="3019"/>
            <a:chExt cx="11792" cy="2820"/>
          </a:xfrm>
        </p:grpSpPr>
        <p:sp>
          <p:nvSpPr>
            <p:cNvPr id="30" name="矩形 29">
              <a:extLst>
                <a:ext uri="{FF2B5EF4-FFF2-40B4-BE49-F238E27FC236}">
                  <a16:creationId xmlns:a16="http://schemas.microsoft.com/office/drawing/2014/main" id="{540F93AE-84D4-487D-8127-54F48BBF91A1}"/>
                </a:ext>
              </a:extLst>
            </p:cNvPr>
            <p:cNvSpPr/>
            <p:nvPr/>
          </p:nvSpPr>
          <p:spPr>
            <a:xfrm>
              <a:off x="348" y="3019"/>
              <a:ext cx="11792" cy="2820"/>
            </a:xfrm>
            <a:prstGeom prst="rect">
              <a:avLst/>
            </a:prstGeom>
            <a:solidFill>
              <a:srgbClr val="E4EBEA"/>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a:extLst>
                <a:ext uri="{FF2B5EF4-FFF2-40B4-BE49-F238E27FC236}">
                  <a16:creationId xmlns:a16="http://schemas.microsoft.com/office/drawing/2014/main" id="{F3F2B105-E096-4F11-9C1F-E5FB2200FAE5}"/>
                </a:ext>
              </a:extLst>
            </p:cNvPr>
            <p:cNvGrpSpPr/>
            <p:nvPr/>
          </p:nvGrpSpPr>
          <p:grpSpPr>
            <a:xfrm>
              <a:off x="915" y="3342"/>
              <a:ext cx="10658" cy="2212"/>
              <a:chOff x="2162" y="3331"/>
              <a:chExt cx="10658" cy="2212"/>
            </a:xfrm>
          </p:grpSpPr>
          <p:sp>
            <p:nvSpPr>
              <p:cNvPr id="34" name="TextBox 9">
                <a:extLst>
                  <a:ext uri="{FF2B5EF4-FFF2-40B4-BE49-F238E27FC236}">
                    <a16:creationId xmlns:a16="http://schemas.microsoft.com/office/drawing/2014/main" id="{E687B03D-C9E2-4367-AE1E-143647980E1C}"/>
                  </a:ext>
                </a:extLst>
              </p:cNvPr>
              <p:cNvSpPr txBox="1"/>
              <p:nvPr/>
            </p:nvSpPr>
            <p:spPr>
              <a:xfrm>
                <a:off x="2162" y="3359"/>
                <a:ext cx="4008" cy="565"/>
              </a:xfrm>
              <a:prstGeom prst="rect">
                <a:avLst/>
              </a:prstGeom>
              <a:solidFill>
                <a:srgbClr val="22B2B0"/>
              </a:solidFill>
              <a:ln>
                <a:noFill/>
              </a:ln>
            </p:spPr>
            <p:txBody>
              <a:bodyPr wrap="square" rtlCol="0">
                <a:spAutoFit/>
              </a:bodyPr>
              <a:lstStyle/>
              <a:p>
                <a:pPr indent="0"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（1）作品准备</a:t>
                </a:r>
              </a:p>
            </p:txBody>
          </p:sp>
          <p:sp>
            <p:nvSpPr>
              <p:cNvPr id="42" name="文本框 41">
                <a:extLst>
                  <a:ext uri="{FF2B5EF4-FFF2-40B4-BE49-F238E27FC236}">
                    <a16:creationId xmlns:a16="http://schemas.microsoft.com/office/drawing/2014/main" id="{00B66641-D8D9-4613-9D8B-5E5BA6073D43}"/>
                  </a:ext>
                </a:extLst>
              </p:cNvPr>
              <p:cNvSpPr txBox="1"/>
              <p:nvPr/>
            </p:nvSpPr>
            <p:spPr>
              <a:xfrm>
                <a:off x="8142" y="3331"/>
                <a:ext cx="4678" cy="565"/>
              </a:xfrm>
              <a:prstGeom prst="rect">
                <a:avLst/>
              </a:prstGeom>
              <a:solidFill>
                <a:srgbClr val="22B2B0"/>
              </a:solidFill>
            </p:spPr>
            <p:txBody>
              <a:bodyPr wrap="square" rtlCol="0" anchor="t">
                <a:spAutoFit/>
              </a:bodyPr>
              <a:lstStyle/>
              <a:p>
                <a:pPr indent="0"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（2）发布正在编辑的作品</a:t>
                </a:r>
              </a:p>
            </p:txBody>
          </p:sp>
          <p:sp>
            <p:nvSpPr>
              <p:cNvPr id="43" name="文本框 42">
                <a:extLst>
                  <a:ext uri="{FF2B5EF4-FFF2-40B4-BE49-F238E27FC236}">
                    <a16:creationId xmlns:a16="http://schemas.microsoft.com/office/drawing/2014/main" id="{DC8193DE-C8DE-41FA-BA2C-FD6089C61A1B}"/>
                  </a:ext>
                </a:extLst>
              </p:cNvPr>
              <p:cNvSpPr txBox="1"/>
              <p:nvPr/>
            </p:nvSpPr>
            <p:spPr>
              <a:xfrm>
                <a:off x="2162" y="4978"/>
                <a:ext cx="4008" cy="565"/>
              </a:xfrm>
              <a:prstGeom prst="rect">
                <a:avLst/>
              </a:prstGeom>
              <a:solidFill>
                <a:srgbClr val="22B2B0"/>
              </a:solidFill>
            </p:spPr>
            <p:txBody>
              <a:bodyPr wrap="square" rtlCol="0" anchor="t">
                <a:spAutoFit/>
              </a:bodyPr>
              <a:lstStyle/>
              <a:p>
                <a:pPr indent="0" algn="l"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a:t>
                </a:r>
                <a:r>
                  <a:rPr lang="en-US" altLang="zh-CN" b="1" kern="0" dirty="0">
                    <a:solidFill>
                      <a:schemeClr val="bg1"/>
                    </a:solidFill>
                    <a:latin typeface="微软雅黑" panose="020B0503020204020204" charset="-122"/>
                    <a:ea typeface="微软雅黑" panose="020B0503020204020204" charset="-122"/>
                    <a:sym typeface="+mn-ea"/>
                  </a:rPr>
                  <a:t>4</a:t>
                </a:r>
                <a:r>
                  <a:rPr lang="zh-CN" altLang="en-US" b="1" kern="0" dirty="0">
                    <a:solidFill>
                      <a:schemeClr val="bg1"/>
                    </a:solidFill>
                    <a:latin typeface="微软雅黑" panose="020B0503020204020204" charset="-122"/>
                    <a:ea typeface="微软雅黑" panose="020B0503020204020204" charset="-122"/>
                    <a:sym typeface="+mn-ea"/>
                  </a:rPr>
                  <a:t>）查看作品</a:t>
                </a:r>
              </a:p>
            </p:txBody>
          </p:sp>
          <p:pic>
            <p:nvPicPr>
              <p:cNvPr id="44" name="图片 43">
                <a:extLst>
                  <a:ext uri="{FF2B5EF4-FFF2-40B4-BE49-F238E27FC236}">
                    <a16:creationId xmlns:a16="http://schemas.microsoft.com/office/drawing/2014/main" id="{3580F863-FA8C-47F9-88B5-33B68F3B00A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6877" y="3450"/>
                <a:ext cx="500" cy="486"/>
              </a:xfrm>
              <a:prstGeom prst="rect">
                <a:avLst/>
              </a:prstGeom>
            </p:spPr>
          </p:pic>
          <p:sp>
            <p:nvSpPr>
              <p:cNvPr id="46" name="文本框 45">
                <a:extLst>
                  <a:ext uri="{FF2B5EF4-FFF2-40B4-BE49-F238E27FC236}">
                    <a16:creationId xmlns:a16="http://schemas.microsoft.com/office/drawing/2014/main" id="{237E75B3-F0F0-4D5E-9F5F-8186B7788D27}"/>
                  </a:ext>
                </a:extLst>
              </p:cNvPr>
              <p:cNvSpPr txBox="1"/>
              <p:nvPr/>
            </p:nvSpPr>
            <p:spPr>
              <a:xfrm>
                <a:off x="8142" y="4938"/>
                <a:ext cx="4678" cy="565"/>
              </a:xfrm>
              <a:prstGeom prst="rect">
                <a:avLst/>
              </a:prstGeom>
              <a:solidFill>
                <a:srgbClr val="22B2B0"/>
              </a:solidFill>
            </p:spPr>
            <p:txBody>
              <a:bodyPr wrap="square" rtlCol="0" anchor="t">
                <a:spAutoFit/>
              </a:bodyPr>
              <a:lstStyle/>
              <a:p>
                <a:pPr indent="0" algn="l"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a:t>
                </a:r>
                <a:r>
                  <a:rPr lang="en-US" altLang="zh-CN" b="1" kern="0" dirty="0">
                    <a:solidFill>
                      <a:schemeClr val="bg1"/>
                    </a:solidFill>
                    <a:latin typeface="微软雅黑" panose="020B0503020204020204" charset="-122"/>
                    <a:ea typeface="微软雅黑" panose="020B0503020204020204" charset="-122"/>
                    <a:sym typeface="+mn-ea"/>
                  </a:rPr>
                  <a:t>3</a:t>
                </a:r>
                <a:r>
                  <a:rPr lang="zh-CN" altLang="en-US" b="1" kern="0" dirty="0">
                    <a:solidFill>
                      <a:schemeClr val="bg1"/>
                    </a:solidFill>
                    <a:latin typeface="微软雅黑" panose="020B0503020204020204" charset="-122"/>
                    <a:ea typeface="微软雅黑" panose="020B0503020204020204" charset="-122"/>
                    <a:sym typeface="+mn-ea"/>
                  </a:rPr>
                  <a:t>）发布已存储作品</a:t>
                </a:r>
              </a:p>
            </p:txBody>
          </p:sp>
          <p:pic>
            <p:nvPicPr>
              <p:cNvPr id="47" name="图片 46">
                <a:extLst>
                  <a:ext uri="{FF2B5EF4-FFF2-40B4-BE49-F238E27FC236}">
                    <a16:creationId xmlns:a16="http://schemas.microsoft.com/office/drawing/2014/main" id="{1B4FF7DD-875F-480C-A3C6-E39DB777C19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flipV="1">
                <a:off x="10513" y="4175"/>
                <a:ext cx="500" cy="486"/>
              </a:xfrm>
              <a:prstGeom prst="rect">
                <a:avLst/>
              </a:prstGeom>
            </p:spPr>
          </p:pic>
          <p:pic>
            <p:nvPicPr>
              <p:cNvPr id="51" name="图片 50">
                <a:extLst>
                  <a:ext uri="{FF2B5EF4-FFF2-40B4-BE49-F238E27FC236}">
                    <a16:creationId xmlns:a16="http://schemas.microsoft.com/office/drawing/2014/main" id="{E15C0C30-0B60-4019-9252-232257CD6E2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V="1">
                <a:off x="6823" y="4978"/>
                <a:ext cx="500" cy="486"/>
              </a:xfrm>
              <a:prstGeom prst="rect">
                <a:avLst/>
              </a:prstGeom>
            </p:spPr>
          </p:pic>
        </p:grpSp>
      </p:grpSp>
      <p:sp>
        <p:nvSpPr>
          <p:cNvPr id="52" name="MH_SubTitle_1">
            <a:extLst>
              <a:ext uri="{FF2B5EF4-FFF2-40B4-BE49-F238E27FC236}">
                <a16:creationId xmlns:a16="http://schemas.microsoft.com/office/drawing/2014/main" id="{95DE32F4-CBCA-4E40-95FB-8AB56A6F22C8}"/>
              </a:ext>
            </a:extLst>
          </p:cNvPr>
          <p:cNvSpPr txBox="1"/>
          <p:nvPr>
            <p:custDataLst>
              <p:tags r:id="rId1"/>
            </p:custDataLst>
          </p:nvPr>
        </p:nvSpPr>
        <p:spPr>
          <a:xfrm>
            <a:off x="9695815" y="1195705"/>
            <a:ext cx="1639570" cy="368300"/>
          </a:xfrm>
          <a:prstGeom prst="rect">
            <a:avLst/>
          </a:prstGeom>
          <a:noFill/>
          <a:ln w="25400">
            <a:noFill/>
          </a:ln>
        </p:spPr>
        <p:txBody>
          <a:bodyPr wrap="square" lIns="119989" tIns="0" rIns="119989" bIns="0" anchor="t"/>
          <a:lstStyle/>
          <a:p>
            <a:pPr algn="ctr" defTabSz="914400">
              <a:lnSpc>
                <a:spcPct val="120000"/>
              </a:lnSpc>
              <a:buClr>
                <a:srgbClr val="414455"/>
              </a:buClr>
            </a:pPr>
            <a:r>
              <a:rPr lang="zh-CN" altLang="en-US" sz="1800" kern="0" dirty="0">
                <a:solidFill>
                  <a:srgbClr val="FF0000"/>
                </a:solidFill>
                <a:latin typeface="微软雅黑" panose="020B0503020204020204" charset="-122"/>
                <a:ea typeface="微软雅黑" panose="020B0503020204020204" charset="-122"/>
                <a:sym typeface="+mn-lt"/>
              </a:rPr>
              <a:t>发布作品</a:t>
            </a:r>
            <a:r>
              <a:rPr lang="en-US" altLang="zh-CN" sz="1800" kern="0" dirty="0" err="1">
                <a:solidFill>
                  <a:srgbClr val="FF0000"/>
                </a:solidFill>
                <a:latin typeface="微软雅黑" panose="020B0503020204020204" charset="-122"/>
                <a:ea typeface="微软雅黑" panose="020B0503020204020204" charset="-122"/>
                <a:sym typeface="+mn-lt"/>
              </a:rPr>
              <a:t>步骤</a:t>
            </a:r>
            <a:endParaRPr lang="en-US" altLang="zh-CN" sz="1800" kern="0" dirty="0">
              <a:solidFill>
                <a:srgbClr val="FF0000"/>
              </a:solidFill>
              <a:latin typeface="微软雅黑" panose="020B0503020204020204" charset="-122"/>
              <a:ea typeface="微软雅黑" panose="020B0503020204020204" charset="-122"/>
              <a:sym typeface="+mn-lt"/>
            </a:endParaRPr>
          </a:p>
        </p:txBody>
      </p:sp>
    </p:spTree>
    <p:extLst>
      <p:ext uri="{BB962C8B-B14F-4D97-AF65-F5344CB8AC3E}">
        <p14:creationId xmlns:p14="http://schemas.microsoft.com/office/powerpoint/2010/main" val="159556334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414145" y="1053465"/>
            <a:ext cx="2396490" cy="431165"/>
            <a:chOff x="756" y="1873"/>
            <a:chExt cx="3774" cy="679"/>
          </a:xfrm>
        </p:grpSpPr>
        <p:sp>
          <p:nvSpPr>
            <p:cNvPr id="9" name="文本框 8"/>
            <p:cNvSpPr txBox="1"/>
            <p:nvPr/>
          </p:nvSpPr>
          <p:spPr>
            <a:xfrm>
              <a:off x="1887" y="1873"/>
              <a:ext cx="2643" cy="679"/>
            </a:xfrm>
            <a:prstGeom prst="rect">
              <a:avLst/>
            </a:prstGeom>
            <a:noFill/>
          </p:spPr>
          <p:txBody>
            <a:bodyPr wrap="square" rtlCol="0">
              <a:spAutoFit/>
            </a:bodyPr>
            <a:lstStyle/>
            <a:p>
              <a:r>
                <a:rPr lang="zh-CN" altLang="en-US"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rPr>
                <a:t>打印模型</a:t>
              </a:r>
              <a:endParaRPr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sp>
          <p:nvSpPr>
            <p:cNvPr id="10" name="圆角矩形 9"/>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b="1" dirty="0">
                  <a:solidFill>
                    <a:schemeClr val="bg1"/>
                  </a:solidFill>
                </a:rPr>
                <a:t>2</a:t>
              </a:r>
            </a:p>
          </p:txBody>
        </p:sp>
      </p:grpSp>
      <p:grpSp>
        <p:nvGrpSpPr>
          <p:cNvPr id="48" name="组合 47"/>
          <p:cNvGrpSpPr/>
          <p:nvPr/>
        </p:nvGrpSpPr>
        <p:grpSpPr>
          <a:xfrm>
            <a:off x="1414144" y="1928177"/>
            <a:ext cx="9599930" cy="1790700"/>
            <a:chOff x="685" y="3019"/>
            <a:chExt cx="15118" cy="2820"/>
          </a:xfrm>
        </p:grpSpPr>
        <p:sp>
          <p:nvSpPr>
            <p:cNvPr id="47" name="矩形 46"/>
            <p:cNvSpPr/>
            <p:nvPr/>
          </p:nvSpPr>
          <p:spPr>
            <a:xfrm>
              <a:off x="685" y="3019"/>
              <a:ext cx="15118" cy="2820"/>
            </a:xfrm>
            <a:prstGeom prst="rect">
              <a:avLst/>
            </a:prstGeom>
            <a:solidFill>
              <a:srgbClr val="E4EBEA"/>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p:nvPr/>
          </p:nvGrpSpPr>
          <p:grpSpPr>
            <a:xfrm>
              <a:off x="915" y="3359"/>
              <a:ext cx="14740" cy="2156"/>
              <a:chOff x="2162" y="3348"/>
              <a:chExt cx="14740" cy="2156"/>
            </a:xfrm>
          </p:grpSpPr>
          <p:sp>
            <p:nvSpPr>
              <p:cNvPr id="27" name="TextBox 9"/>
              <p:cNvSpPr txBox="1"/>
              <p:nvPr/>
            </p:nvSpPr>
            <p:spPr>
              <a:xfrm>
                <a:off x="2162" y="3359"/>
                <a:ext cx="4008" cy="565"/>
              </a:xfrm>
              <a:prstGeom prst="rect">
                <a:avLst/>
              </a:prstGeom>
              <a:solidFill>
                <a:srgbClr val="22B2B0"/>
              </a:solidFill>
              <a:ln>
                <a:noFill/>
              </a:ln>
            </p:spPr>
            <p:txBody>
              <a:bodyPr wrap="square" rtlCol="0">
                <a:spAutoFit/>
              </a:bodyPr>
              <a:lstStyle/>
              <a:p>
                <a:pPr indent="0"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（1）文件转换</a:t>
                </a:r>
              </a:p>
            </p:txBody>
          </p:sp>
          <p:sp>
            <p:nvSpPr>
              <p:cNvPr id="5" name="文本框 4"/>
              <p:cNvSpPr txBox="1"/>
              <p:nvPr/>
            </p:nvSpPr>
            <p:spPr>
              <a:xfrm>
                <a:off x="7121" y="3348"/>
                <a:ext cx="4678" cy="565"/>
              </a:xfrm>
              <a:prstGeom prst="rect">
                <a:avLst/>
              </a:prstGeom>
              <a:solidFill>
                <a:srgbClr val="22B2B0"/>
              </a:solidFill>
            </p:spPr>
            <p:txBody>
              <a:bodyPr wrap="square" rtlCol="0" anchor="t">
                <a:spAutoFit/>
              </a:bodyPr>
              <a:lstStyle/>
              <a:p>
                <a:pPr indent="0"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（2）模型切片</a:t>
                </a:r>
              </a:p>
            </p:txBody>
          </p:sp>
          <p:sp>
            <p:nvSpPr>
              <p:cNvPr id="3" name="文本框 2"/>
              <p:cNvSpPr txBox="1"/>
              <p:nvPr/>
            </p:nvSpPr>
            <p:spPr>
              <a:xfrm>
                <a:off x="12889" y="3348"/>
                <a:ext cx="4013" cy="565"/>
              </a:xfrm>
              <a:prstGeom prst="rect">
                <a:avLst/>
              </a:prstGeom>
              <a:solidFill>
                <a:srgbClr val="22B2B0"/>
              </a:solidFill>
            </p:spPr>
            <p:txBody>
              <a:bodyPr wrap="square" rtlCol="0" anchor="t">
                <a:spAutoFit/>
              </a:bodyPr>
              <a:lstStyle/>
              <a:p>
                <a:pPr indent="0" algn="l"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（3）文件转存</a:t>
                </a:r>
              </a:p>
            </p:txBody>
          </p:sp>
          <p:pic>
            <p:nvPicPr>
              <p:cNvPr id="26" name="图片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6537" y="3450"/>
                <a:ext cx="500" cy="486"/>
              </a:xfrm>
              <a:prstGeom prst="rect">
                <a:avLst/>
              </a:prstGeom>
            </p:spPr>
          </p:pic>
          <p:pic>
            <p:nvPicPr>
              <p:cNvPr id="45" name="图片 4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12094" y="3399"/>
                <a:ext cx="500" cy="486"/>
              </a:xfrm>
              <a:prstGeom prst="rect">
                <a:avLst/>
              </a:prstGeom>
            </p:spPr>
          </p:pic>
          <p:sp>
            <p:nvSpPr>
              <p:cNvPr id="31" name="文本框 30">
                <a:extLst>
                  <a:ext uri="{FF2B5EF4-FFF2-40B4-BE49-F238E27FC236}">
                    <a16:creationId xmlns:a16="http://schemas.microsoft.com/office/drawing/2014/main" id="{92C5A701-75F7-41D9-9263-94AA2692CE6F}"/>
                  </a:ext>
                </a:extLst>
              </p:cNvPr>
              <p:cNvSpPr txBox="1"/>
              <p:nvPr/>
            </p:nvSpPr>
            <p:spPr>
              <a:xfrm>
                <a:off x="12894" y="4920"/>
                <a:ext cx="4008" cy="565"/>
              </a:xfrm>
              <a:prstGeom prst="rect">
                <a:avLst/>
              </a:prstGeom>
              <a:solidFill>
                <a:srgbClr val="22B2B0"/>
              </a:solidFill>
            </p:spPr>
            <p:txBody>
              <a:bodyPr wrap="square" rtlCol="0" anchor="t">
                <a:spAutoFit/>
              </a:bodyPr>
              <a:lstStyle/>
              <a:p>
                <a:pPr indent="0" algn="l"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a:t>
                </a:r>
                <a:r>
                  <a:rPr lang="en-US" altLang="zh-CN" b="1" kern="0" dirty="0">
                    <a:solidFill>
                      <a:schemeClr val="bg1"/>
                    </a:solidFill>
                    <a:latin typeface="微软雅黑" panose="020B0503020204020204" charset="-122"/>
                    <a:ea typeface="微软雅黑" panose="020B0503020204020204" charset="-122"/>
                    <a:sym typeface="+mn-ea"/>
                  </a:rPr>
                  <a:t>4</a:t>
                </a:r>
                <a:r>
                  <a:rPr lang="zh-CN" altLang="en-US" b="1" kern="0" dirty="0">
                    <a:solidFill>
                      <a:schemeClr val="bg1"/>
                    </a:solidFill>
                    <a:latin typeface="微软雅黑" panose="020B0503020204020204" charset="-122"/>
                    <a:ea typeface="微软雅黑" panose="020B0503020204020204" charset="-122"/>
                    <a:sym typeface="+mn-ea"/>
                  </a:rPr>
                  <a:t>）</a:t>
                </a:r>
                <a:r>
                  <a:rPr lang="en-US" altLang="zh-CN" b="1" kern="0" dirty="0">
                    <a:solidFill>
                      <a:schemeClr val="bg1"/>
                    </a:solidFill>
                    <a:latin typeface="微软雅黑" panose="020B0503020204020204" charset="-122"/>
                    <a:ea typeface="微软雅黑" panose="020B0503020204020204" charset="-122"/>
                    <a:sym typeface="+mn-ea"/>
                  </a:rPr>
                  <a:t>3D </a:t>
                </a:r>
                <a:r>
                  <a:rPr lang="zh-CN" altLang="en-US" b="1" kern="0" dirty="0">
                    <a:solidFill>
                      <a:schemeClr val="bg1"/>
                    </a:solidFill>
                    <a:latin typeface="微软雅黑" panose="020B0503020204020204" charset="-122"/>
                    <a:ea typeface="微软雅黑" panose="020B0503020204020204" charset="-122"/>
                    <a:sym typeface="+mn-ea"/>
                  </a:rPr>
                  <a:t>打印机设置</a:t>
                </a:r>
              </a:p>
            </p:txBody>
          </p:sp>
          <p:pic>
            <p:nvPicPr>
              <p:cNvPr id="32" name="图片 31">
                <a:extLst>
                  <a:ext uri="{FF2B5EF4-FFF2-40B4-BE49-F238E27FC236}">
                    <a16:creationId xmlns:a16="http://schemas.microsoft.com/office/drawing/2014/main" id="{8434C40C-DC88-4212-92A5-A8251EC877C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flipV="1">
                <a:off x="14598" y="4198"/>
                <a:ext cx="500" cy="486"/>
              </a:xfrm>
              <a:prstGeom prst="rect">
                <a:avLst/>
              </a:prstGeom>
            </p:spPr>
          </p:pic>
          <p:sp>
            <p:nvSpPr>
              <p:cNvPr id="33" name="文本框 32">
                <a:extLst>
                  <a:ext uri="{FF2B5EF4-FFF2-40B4-BE49-F238E27FC236}">
                    <a16:creationId xmlns:a16="http://schemas.microsoft.com/office/drawing/2014/main" id="{AB900998-AF92-471E-8F93-FCADDD4556E2}"/>
                  </a:ext>
                </a:extLst>
              </p:cNvPr>
              <p:cNvSpPr txBox="1"/>
              <p:nvPr/>
            </p:nvSpPr>
            <p:spPr>
              <a:xfrm>
                <a:off x="7150" y="4939"/>
                <a:ext cx="4649" cy="565"/>
              </a:xfrm>
              <a:prstGeom prst="rect">
                <a:avLst/>
              </a:prstGeom>
              <a:solidFill>
                <a:srgbClr val="22B2B0"/>
              </a:solidFill>
            </p:spPr>
            <p:txBody>
              <a:bodyPr wrap="square" rtlCol="0" anchor="t">
                <a:spAutoFit/>
              </a:bodyPr>
              <a:lstStyle/>
              <a:p>
                <a:pPr indent="0" algn="l"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a:t>
                </a:r>
                <a:r>
                  <a:rPr lang="en-US" altLang="zh-CN" b="1" kern="0" dirty="0">
                    <a:solidFill>
                      <a:schemeClr val="bg1"/>
                    </a:solidFill>
                    <a:latin typeface="微软雅黑" panose="020B0503020204020204" charset="-122"/>
                    <a:ea typeface="微软雅黑" panose="020B0503020204020204" charset="-122"/>
                    <a:sym typeface="+mn-ea"/>
                  </a:rPr>
                  <a:t>5</a:t>
                </a:r>
                <a:r>
                  <a:rPr lang="zh-CN" altLang="en-US" b="1" kern="0" dirty="0">
                    <a:solidFill>
                      <a:schemeClr val="bg1"/>
                    </a:solidFill>
                    <a:latin typeface="微软雅黑" panose="020B0503020204020204" charset="-122"/>
                    <a:ea typeface="微软雅黑" panose="020B0503020204020204" charset="-122"/>
                    <a:sym typeface="+mn-ea"/>
                  </a:rPr>
                  <a:t>）打印结束后移出产品</a:t>
                </a:r>
              </a:p>
            </p:txBody>
          </p:sp>
          <p:sp>
            <p:nvSpPr>
              <p:cNvPr id="34" name="文本框 33">
                <a:extLst>
                  <a:ext uri="{FF2B5EF4-FFF2-40B4-BE49-F238E27FC236}">
                    <a16:creationId xmlns:a16="http://schemas.microsoft.com/office/drawing/2014/main" id="{E06BBE0C-95A0-4317-B5DD-AB5B3AAB395E}"/>
                  </a:ext>
                </a:extLst>
              </p:cNvPr>
              <p:cNvSpPr txBox="1"/>
              <p:nvPr/>
            </p:nvSpPr>
            <p:spPr>
              <a:xfrm>
                <a:off x="2162" y="4920"/>
                <a:ext cx="4008" cy="565"/>
              </a:xfrm>
              <a:prstGeom prst="rect">
                <a:avLst/>
              </a:prstGeom>
              <a:solidFill>
                <a:srgbClr val="22B2B0"/>
              </a:solidFill>
            </p:spPr>
            <p:txBody>
              <a:bodyPr wrap="square" rtlCol="0" anchor="t">
                <a:spAutoFit/>
              </a:bodyPr>
              <a:lstStyle/>
              <a:p>
                <a:pPr indent="0" algn="l"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a:t>
                </a:r>
                <a:r>
                  <a:rPr lang="en-US" altLang="zh-CN" b="1" kern="0" dirty="0">
                    <a:solidFill>
                      <a:schemeClr val="bg1"/>
                    </a:solidFill>
                    <a:latin typeface="微软雅黑" panose="020B0503020204020204" charset="-122"/>
                    <a:ea typeface="微软雅黑" panose="020B0503020204020204" charset="-122"/>
                    <a:sym typeface="+mn-ea"/>
                  </a:rPr>
                  <a:t>6</a:t>
                </a:r>
                <a:r>
                  <a:rPr lang="zh-CN" altLang="en-US" b="1" kern="0" dirty="0">
                    <a:solidFill>
                      <a:schemeClr val="bg1"/>
                    </a:solidFill>
                    <a:latin typeface="微软雅黑" panose="020B0503020204020204" charset="-122"/>
                    <a:ea typeface="微软雅黑" panose="020B0503020204020204" charset="-122"/>
                    <a:sym typeface="+mn-ea"/>
                  </a:rPr>
                  <a:t>）模型物化后处理</a:t>
                </a:r>
              </a:p>
            </p:txBody>
          </p:sp>
          <p:pic>
            <p:nvPicPr>
              <p:cNvPr id="35" name="图片 34">
                <a:extLst>
                  <a:ext uri="{FF2B5EF4-FFF2-40B4-BE49-F238E27FC236}">
                    <a16:creationId xmlns:a16="http://schemas.microsoft.com/office/drawing/2014/main" id="{359E4347-BC1B-4849-B0D0-BDF6E1344B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V="1">
                <a:off x="12040" y="4959"/>
                <a:ext cx="500" cy="486"/>
              </a:xfrm>
              <a:prstGeom prst="rect">
                <a:avLst/>
              </a:prstGeom>
            </p:spPr>
          </p:pic>
          <p:pic>
            <p:nvPicPr>
              <p:cNvPr id="36" name="图片 35">
                <a:extLst>
                  <a:ext uri="{FF2B5EF4-FFF2-40B4-BE49-F238E27FC236}">
                    <a16:creationId xmlns:a16="http://schemas.microsoft.com/office/drawing/2014/main" id="{AED6FF91-F047-4C8E-AB95-F3054C2ACB7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V="1">
                <a:off x="6483" y="4978"/>
                <a:ext cx="500" cy="486"/>
              </a:xfrm>
              <a:prstGeom prst="rect">
                <a:avLst/>
              </a:prstGeom>
            </p:spPr>
          </p:pic>
        </p:grpSp>
      </p:grpSp>
      <p:sp>
        <p:nvSpPr>
          <p:cNvPr id="53" name="MH_SubTitle_1"/>
          <p:cNvSpPr txBox="1"/>
          <p:nvPr>
            <p:custDataLst>
              <p:tags r:id="rId1"/>
            </p:custDataLst>
          </p:nvPr>
        </p:nvSpPr>
        <p:spPr>
          <a:xfrm>
            <a:off x="9695815" y="1195705"/>
            <a:ext cx="1639570" cy="368300"/>
          </a:xfrm>
          <a:prstGeom prst="rect">
            <a:avLst/>
          </a:prstGeom>
          <a:noFill/>
          <a:ln w="25400">
            <a:noFill/>
          </a:ln>
        </p:spPr>
        <p:txBody>
          <a:bodyPr wrap="square" lIns="119989" tIns="0" rIns="119989" bIns="0" anchor="t"/>
          <a:lstStyle/>
          <a:p>
            <a:pPr algn="ctr" defTabSz="914400">
              <a:lnSpc>
                <a:spcPct val="120000"/>
              </a:lnSpc>
              <a:buClr>
                <a:srgbClr val="414455"/>
              </a:buClr>
            </a:pPr>
            <a:r>
              <a:rPr lang="zh-CN" altLang="en-US" kern="0" dirty="0">
                <a:solidFill>
                  <a:srgbClr val="FF0000"/>
                </a:solidFill>
                <a:latin typeface="微软雅黑" panose="020B0503020204020204" charset="-122"/>
                <a:ea typeface="微软雅黑" panose="020B0503020204020204" charset="-122"/>
                <a:sym typeface="+mn-lt"/>
              </a:rPr>
              <a:t>打印模型</a:t>
            </a:r>
            <a:r>
              <a:rPr lang="en-US" altLang="zh-CN" sz="1800" kern="0" dirty="0" err="1">
                <a:solidFill>
                  <a:srgbClr val="FF0000"/>
                </a:solidFill>
                <a:latin typeface="微软雅黑" panose="020B0503020204020204" charset="-122"/>
                <a:ea typeface="微软雅黑" panose="020B0503020204020204" charset="-122"/>
                <a:sym typeface="+mn-lt"/>
              </a:rPr>
              <a:t>步骤</a:t>
            </a:r>
            <a:endParaRPr lang="en-US" altLang="zh-CN" sz="1800" kern="0" dirty="0">
              <a:solidFill>
                <a:srgbClr val="FF0000"/>
              </a:solidFill>
              <a:latin typeface="微软雅黑" panose="020B0503020204020204" charset="-122"/>
              <a:ea typeface="微软雅黑" panose="020B0503020204020204" charset="-122"/>
              <a:sym typeface="+mn-lt"/>
            </a:endParaRPr>
          </a:p>
        </p:txBody>
      </p:sp>
      <p:grpSp>
        <p:nvGrpSpPr>
          <p:cNvPr id="29" name="组合 28">
            <a:extLst>
              <a:ext uri="{FF2B5EF4-FFF2-40B4-BE49-F238E27FC236}">
                <a16:creationId xmlns:a16="http://schemas.microsoft.com/office/drawing/2014/main" id="{5D899C54-C86A-4067-9A3F-F709FF7C4DAF}"/>
              </a:ext>
            </a:extLst>
          </p:cNvPr>
          <p:cNvGrpSpPr/>
          <p:nvPr/>
        </p:nvGrpSpPr>
        <p:grpSpPr>
          <a:xfrm>
            <a:off x="0" y="-26670"/>
            <a:ext cx="12204065" cy="904875"/>
            <a:chOff x="0" y="-42"/>
            <a:chExt cx="19219" cy="1425"/>
          </a:xfrm>
        </p:grpSpPr>
        <p:sp>
          <p:nvSpPr>
            <p:cNvPr id="30" name="矩形 29">
              <a:extLst>
                <a:ext uri="{FF2B5EF4-FFF2-40B4-BE49-F238E27FC236}">
                  <a16:creationId xmlns:a16="http://schemas.microsoft.com/office/drawing/2014/main" id="{0C99B8DF-3BCB-4715-8B22-613DC0DA8DC9}"/>
                </a:ext>
              </a:extLst>
            </p:cNvPr>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a:extLst>
                <a:ext uri="{FF2B5EF4-FFF2-40B4-BE49-F238E27FC236}">
                  <a16:creationId xmlns:a16="http://schemas.microsoft.com/office/drawing/2014/main" id="{979B9336-7F54-4B98-8D85-D744D6BBA893}"/>
                </a:ext>
              </a:extLst>
            </p:cNvPr>
            <p:cNvGrpSpPr/>
            <p:nvPr/>
          </p:nvGrpSpPr>
          <p:grpSpPr>
            <a:xfrm>
              <a:off x="302" y="184"/>
              <a:ext cx="1304" cy="1199"/>
              <a:chOff x="756" y="1232"/>
              <a:chExt cx="1304" cy="1199"/>
            </a:xfrm>
          </p:grpSpPr>
          <p:sp>
            <p:nvSpPr>
              <p:cNvPr id="41" name="矩形 40">
                <a:extLst>
                  <a:ext uri="{FF2B5EF4-FFF2-40B4-BE49-F238E27FC236}">
                    <a16:creationId xmlns:a16="http://schemas.microsoft.com/office/drawing/2014/main" id="{3AC633C3-B9D3-4F38-B32C-F3511A4F9FBE}"/>
                  </a:ext>
                </a:extLst>
              </p:cNvPr>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a:extLst>
                  <a:ext uri="{FF2B5EF4-FFF2-40B4-BE49-F238E27FC236}">
                    <a16:creationId xmlns:a16="http://schemas.microsoft.com/office/drawing/2014/main" id="{407E8CE9-7A81-4AB5-A4F0-6E4BC15453A0}"/>
                  </a:ext>
                </a:extLst>
              </p:cNvPr>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a:extLst>
                  <a:ext uri="{FF2B5EF4-FFF2-40B4-BE49-F238E27FC236}">
                    <a16:creationId xmlns:a16="http://schemas.microsoft.com/office/drawing/2014/main" id="{E5F4134D-AC8A-498C-A1E5-7602B70FE3ED}"/>
                  </a:ext>
                </a:extLst>
              </p:cNvPr>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文本框 37">
              <a:extLst>
                <a:ext uri="{FF2B5EF4-FFF2-40B4-BE49-F238E27FC236}">
                  <a16:creationId xmlns:a16="http://schemas.microsoft.com/office/drawing/2014/main" id="{374284D3-E2B7-4A4F-88A1-A3C30251D247}"/>
                </a:ext>
              </a:extLst>
            </p:cNvPr>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39" name="矩形 38">
              <a:extLst>
                <a:ext uri="{FF2B5EF4-FFF2-40B4-BE49-F238E27FC236}">
                  <a16:creationId xmlns:a16="http://schemas.microsoft.com/office/drawing/2014/main" id="{F8526DE3-E798-483E-A13D-66489F161757}"/>
                </a:ext>
              </a:extLst>
            </p:cNvPr>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a:extLst>
                <a:ext uri="{FF2B5EF4-FFF2-40B4-BE49-F238E27FC236}">
                  <a16:creationId xmlns:a16="http://schemas.microsoft.com/office/drawing/2014/main" id="{D909C349-1545-4F46-BC02-80F9A3615ADF}"/>
                </a:ext>
              </a:extLst>
            </p:cNvPr>
            <p:cNvSpPr txBox="1"/>
            <p:nvPr/>
          </p:nvSpPr>
          <p:spPr>
            <a:xfrm>
              <a:off x="13228" y="71"/>
              <a:ext cx="5600" cy="727"/>
            </a:xfrm>
            <a:prstGeom prst="rect">
              <a:avLst/>
            </a:prstGeom>
            <a:noFill/>
          </p:spPr>
          <p:txBody>
            <a:bodyPr wrap="non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3  </a:t>
              </a:r>
              <a:r>
                <a:rPr lang="zh-CN" altLang="en-US" sz="2400" b="1" dirty="0">
                  <a:solidFill>
                    <a:srgbClr val="FFFF00"/>
                  </a:solidFill>
                  <a:sym typeface="+mn-ea"/>
                </a:rPr>
                <a:t>发布手机支架模型</a:t>
              </a:r>
            </a:p>
          </p:txBody>
        </p:sp>
      </p:grpSp>
    </p:spTree>
    <p:extLst>
      <p:ext uri="{BB962C8B-B14F-4D97-AF65-F5344CB8AC3E}">
        <p14:creationId xmlns:p14="http://schemas.microsoft.com/office/powerpoint/2010/main" val="41474946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项目分享</a:t>
              </a: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2" name="组合 31"/>
          <p:cNvGrpSpPr/>
          <p:nvPr/>
        </p:nvGrpSpPr>
        <p:grpSpPr>
          <a:xfrm>
            <a:off x="1429385" y="3790315"/>
            <a:ext cx="9500870" cy="993140"/>
            <a:chOff x="2069" y="7926"/>
            <a:chExt cx="14962" cy="1564"/>
          </a:xfrm>
        </p:grpSpPr>
        <p:sp>
          <p:nvSpPr>
            <p:cNvPr id="31" name="矩形 30"/>
            <p:cNvSpPr/>
            <p:nvPr/>
          </p:nvSpPr>
          <p:spPr>
            <a:xfrm>
              <a:off x="4613" y="7928"/>
              <a:ext cx="12411" cy="1562"/>
            </a:xfrm>
            <a:prstGeom prst="rect">
              <a:avLst/>
            </a:prstGeom>
            <a:solidFill>
              <a:srgbClr val="1E88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2069" y="7926"/>
              <a:ext cx="2544" cy="1563"/>
            </a:xfrm>
            <a:prstGeom prst="rect">
              <a:avLst/>
            </a:prstGeom>
            <a:solidFill>
              <a:srgbClr val="FFCA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文本框 99"/>
            <p:cNvSpPr txBox="1"/>
            <p:nvPr/>
          </p:nvSpPr>
          <p:spPr>
            <a:xfrm>
              <a:off x="2343" y="8238"/>
              <a:ext cx="2009" cy="822"/>
            </a:xfrm>
            <a:prstGeom prst="rect">
              <a:avLst/>
            </a:prstGeom>
            <a:noFill/>
            <a:ln w="9525">
              <a:noFill/>
            </a:ln>
          </p:spPr>
          <p:txBody>
            <a:bodyPr wrap="square">
              <a:spAutoFit/>
            </a:bodyPr>
            <a:lstStyle/>
            <a:p>
              <a:pPr indent="0" algn="dist"/>
              <a:r>
                <a:rPr 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方案</a:t>
              </a:r>
              <a:r>
                <a:rPr lang="en-US" alt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2</a:t>
              </a:r>
            </a:p>
          </p:txBody>
        </p:sp>
        <p:sp>
          <p:nvSpPr>
            <p:cNvPr id="30" name="文本框 29"/>
            <p:cNvSpPr txBox="1"/>
            <p:nvPr/>
          </p:nvSpPr>
          <p:spPr>
            <a:xfrm>
              <a:off x="4960" y="8044"/>
              <a:ext cx="12071" cy="1210"/>
            </a:xfrm>
            <a:prstGeom prst="rect">
              <a:avLst/>
            </a:prstGeom>
            <a:noFill/>
            <a:ln w="9525">
              <a:noFill/>
            </a:ln>
          </p:spPr>
          <p:txBody>
            <a:bodyPr wrap="square">
              <a:spAutoFit/>
            </a:bodyPr>
            <a:lstStyle/>
            <a:p>
              <a:pPr indent="457200" fontAlgn="auto"/>
              <a:r>
                <a:rPr lang="zh-CN" altLang="en-US" sz="2200">
                  <a:solidFill>
                    <a:schemeClr val="bg1"/>
                  </a:solidFill>
                  <a:latin typeface="微软雅黑" panose="020B0503020204020204" charset="-122"/>
                  <a:ea typeface="微软雅黑" panose="020B0503020204020204" charset="-122"/>
                  <a:cs typeface="微软雅黑" panose="020B0503020204020204" charset="-122"/>
                  <a:sym typeface="+mn-ea"/>
                </a:rPr>
                <a:t>由学生代表与指导教师组成项目评审组，各工作团队制作汇报材料并进行答辩。</a:t>
              </a:r>
              <a:endParaRPr lang="zh-CN" altLang="en-US" sz="2200" b="0" spc="100">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grpSp>
      <p:grpSp>
        <p:nvGrpSpPr>
          <p:cNvPr id="4" name="组合 3"/>
          <p:cNvGrpSpPr/>
          <p:nvPr/>
        </p:nvGrpSpPr>
        <p:grpSpPr>
          <a:xfrm>
            <a:off x="1427480" y="2117090"/>
            <a:ext cx="9500870" cy="993140"/>
            <a:chOff x="2069" y="7926"/>
            <a:chExt cx="14962" cy="1564"/>
          </a:xfrm>
        </p:grpSpPr>
        <p:sp>
          <p:nvSpPr>
            <p:cNvPr id="5" name="矩形 4"/>
            <p:cNvSpPr/>
            <p:nvPr/>
          </p:nvSpPr>
          <p:spPr>
            <a:xfrm>
              <a:off x="4613" y="7928"/>
              <a:ext cx="12411" cy="1562"/>
            </a:xfrm>
            <a:prstGeom prst="rect">
              <a:avLst/>
            </a:prstGeom>
            <a:solidFill>
              <a:srgbClr val="1E88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069" y="7926"/>
              <a:ext cx="2544" cy="1563"/>
            </a:xfrm>
            <a:prstGeom prst="rect">
              <a:avLst/>
            </a:prstGeom>
            <a:solidFill>
              <a:srgbClr val="FFCA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2343" y="8238"/>
              <a:ext cx="2009" cy="822"/>
            </a:xfrm>
            <a:prstGeom prst="rect">
              <a:avLst/>
            </a:prstGeom>
            <a:noFill/>
            <a:ln w="9525">
              <a:noFill/>
            </a:ln>
          </p:spPr>
          <p:txBody>
            <a:bodyPr wrap="square">
              <a:spAutoFit/>
            </a:bodyPr>
            <a:lstStyle/>
            <a:p>
              <a:pPr indent="0" algn="dist"/>
              <a:r>
                <a:rPr 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方案</a:t>
              </a:r>
              <a:r>
                <a:rPr lang="en-US" alt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1</a:t>
              </a:r>
            </a:p>
          </p:txBody>
        </p:sp>
        <p:sp>
          <p:nvSpPr>
            <p:cNvPr id="8" name="文本框 7"/>
            <p:cNvSpPr txBox="1"/>
            <p:nvPr/>
          </p:nvSpPr>
          <p:spPr>
            <a:xfrm>
              <a:off x="4960" y="8044"/>
              <a:ext cx="12071" cy="1210"/>
            </a:xfrm>
            <a:prstGeom prst="rect">
              <a:avLst/>
            </a:prstGeom>
            <a:noFill/>
            <a:ln w="9525">
              <a:noFill/>
            </a:ln>
          </p:spPr>
          <p:txBody>
            <a:bodyPr wrap="square">
              <a:spAutoFit/>
            </a:bodyPr>
            <a:lstStyle/>
            <a:p>
              <a:pPr indent="457200" fontAlgn="auto"/>
              <a:r>
                <a:rPr lang="zh-CN" altLang="en-US" sz="2200">
                  <a:solidFill>
                    <a:schemeClr val="bg1"/>
                  </a:solidFill>
                  <a:latin typeface="微软雅黑" panose="020B0503020204020204" charset="-122"/>
                  <a:ea typeface="微软雅黑" panose="020B0503020204020204" charset="-122"/>
                  <a:cs typeface="微软雅黑" panose="020B0503020204020204" charset="-122"/>
                  <a:sym typeface="+mn-ea"/>
                </a:rPr>
                <a:t>各工作团队展示交流项目，谈谈自己的心得体会，并选派代表分享交流。</a:t>
              </a:r>
              <a:endParaRPr lang="zh-CN" altLang="en-US" sz="2200" b="0" spc="100">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项目评价</a:t>
              </a: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552450" y="1269365"/>
            <a:ext cx="11110595" cy="450215"/>
          </a:xfrm>
          <a:prstGeom prst="rect">
            <a:avLst/>
          </a:prstGeom>
          <a:noFill/>
        </p:spPr>
        <p:txBody>
          <a:bodyPr wrap="square" rtlCol="0" anchor="t">
            <a:spAutoFit/>
          </a:bodyPr>
          <a:lstStyle/>
          <a:p>
            <a:pPr indent="508000" fontAlgn="auto">
              <a:lnSpc>
                <a:spcPts val="2800"/>
              </a:lnSpc>
              <a:extLst>
                <a:ext uri="{35155182-B16C-46BC-9424-99874614C6A1}">
                  <wpsdc:indentchars xmlns="" xmlns:wpsdc="http://www.wps.cn/officeDocument/2017/drawingmlCustomData" val="200" checksum="282533468"/>
                </a:ext>
              </a:extLst>
            </a:pPr>
            <a:r>
              <a:rPr lang="zh-CN" altLang="en-US" sz="2000">
                <a:solidFill>
                  <a:srgbClr val="F65738"/>
                </a:solidFill>
                <a:latin typeface="微软雅黑" panose="020B0503020204020204" charset="-122"/>
                <a:ea typeface="微软雅黑" panose="020B0503020204020204" charset="-122"/>
                <a:cs typeface="微软雅黑" panose="020B0503020204020204" charset="-122"/>
              </a:rPr>
              <a:t>根据项目完成情况填涂表</a:t>
            </a:r>
          </a:p>
        </p:txBody>
      </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aphicFrame>
        <p:nvGraphicFramePr>
          <p:cNvPr id="9" name="表格 8"/>
          <p:cNvGraphicFramePr/>
          <p:nvPr>
            <p:custDataLst>
              <p:tags r:id="rId1"/>
            </p:custDataLst>
          </p:nvPr>
        </p:nvGraphicFramePr>
        <p:xfrm>
          <a:off x="1912620" y="2277110"/>
          <a:ext cx="8532495" cy="3200400"/>
        </p:xfrm>
        <a:graphic>
          <a:graphicData uri="http://schemas.openxmlformats.org/drawingml/2006/table">
            <a:tbl>
              <a:tblPr firstRow="1" bandRow="1">
                <a:tableStyleId>{5C22544A-7EE6-4342-B048-85BDC9FD1C3A}</a:tableStyleId>
              </a:tblPr>
              <a:tblGrid>
                <a:gridCol w="2503170">
                  <a:extLst>
                    <a:ext uri="{9D8B030D-6E8A-4147-A177-3AD203B41FA5}">
                      <a16:colId xmlns:a16="http://schemas.microsoft.com/office/drawing/2014/main" val="20000"/>
                    </a:ext>
                  </a:extLst>
                </a:gridCol>
                <a:gridCol w="3762375">
                  <a:extLst>
                    <a:ext uri="{9D8B030D-6E8A-4147-A177-3AD203B41FA5}">
                      <a16:colId xmlns:a16="http://schemas.microsoft.com/office/drawing/2014/main" val="20001"/>
                    </a:ext>
                  </a:extLst>
                </a:gridCol>
                <a:gridCol w="2266950">
                  <a:extLst>
                    <a:ext uri="{9D8B030D-6E8A-4147-A177-3AD203B41FA5}">
                      <a16:colId xmlns:a16="http://schemas.microsoft.com/office/drawing/2014/main" val="20002"/>
                    </a:ext>
                  </a:extLst>
                </a:gridCol>
              </a:tblGrid>
              <a:tr h="640080">
                <a:tc>
                  <a:txBody>
                    <a:bodyPr/>
                    <a:lstStyle/>
                    <a:p>
                      <a:pPr algn="ctr">
                        <a:buNone/>
                      </a:pPr>
                      <a:r>
                        <a:rPr lang="zh-CN" altLang="en-US" sz="2000">
                          <a:latin typeface="微软雅黑" panose="020B0503020204020204" charset="-122"/>
                          <a:ea typeface="微软雅黑" panose="020B0503020204020204" charset="-122"/>
                          <a:cs typeface="微软雅黑" panose="020B0503020204020204" charset="-122"/>
                        </a:rPr>
                        <a:t>类</a:t>
                      </a:r>
                      <a:r>
                        <a:rPr lang="en-US" altLang="zh-CN" sz="2000">
                          <a:latin typeface="微软雅黑" panose="020B0503020204020204" charset="-122"/>
                          <a:ea typeface="微软雅黑" panose="020B0503020204020204" charset="-122"/>
                          <a:cs typeface="微软雅黑" panose="020B0503020204020204" charset="-122"/>
                        </a:rPr>
                        <a:t>   </a:t>
                      </a:r>
                      <a:r>
                        <a:rPr lang="zh-CN" altLang="en-US" sz="2000">
                          <a:latin typeface="微软雅黑" panose="020B0503020204020204" charset="-122"/>
                          <a:ea typeface="微软雅黑" panose="020B0503020204020204" charset="-122"/>
                          <a:cs typeface="微软雅黑" panose="020B0503020204020204" charset="-122"/>
                        </a:rPr>
                        <a:t>别</a:t>
                      </a:r>
                    </a:p>
                  </a:txBody>
                  <a:tcPr>
                    <a:solidFill>
                      <a:srgbClr val="83A29D"/>
                    </a:solidFill>
                  </a:tcPr>
                </a:tc>
                <a:tc>
                  <a:txBody>
                    <a:bodyPr/>
                    <a:lstStyle/>
                    <a:p>
                      <a:pPr algn="ctr">
                        <a:buNone/>
                      </a:pPr>
                      <a:r>
                        <a:rPr lang="zh-CN" altLang="en-US" sz="2000">
                          <a:latin typeface="微软雅黑" panose="020B0503020204020204" charset="-122"/>
                          <a:ea typeface="微软雅黑" panose="020B0503020204020204" charset="-122"/>
                          <a:cs typeface="微软雅黑" panose="020B0503020204020204" charset="-122"/>
                        </a:rPr>
                        <a:t>内</a:t>
                      </a:r>
                      <a:r>
                        <a:rPr lang="en-US" altLang="zh-CN" sz="2000">
                          <a:latin typeface="微软雅黑" panose="020B0503020204020204" charset="-122"/>
                          <a:ea typeface="微软雅黑" panose="020B0503020204020204" charset="-122"/>
                          <a:cs typeface="微软雅黑" panose="020B0503020204020204" charset="-122"/>
                        </a:rPr>
                        <a:t>   </a:t>
                      </a:r>
                      <a:r>
                        <a:rPr lang="zh-CN" altLang="en-US" sz="2000">
                          <a:latin typeface="微软雅黑" panose="020B0503020204020204" charset="-122"/>
                          <a:ea typeface="微软雅黑" panose="020B0503020204020204" charset="-122"/>
                          <a:cs typeface="微软雅黑" panose="020B0503020204020204" charset="-122"/>
                        </a:rPr>
                        <a:t>容</a:t>
                      </a:r>
                    </a:p>
                  </a:txBody>
                  <a:tcPr>
                    <a:solidFill>
                      <a:srgbClr val="83A29D"/>
                    </a:solidFill>
                  </a:tcPr>
                </a:tc>
                <a:tc>
                  <a:txBody>
                    <a:bodyPr/>
                    <a:lstStyle/>
                    <a:p>
                      <a:pPr algn="ctr">
                        <a:buNone/>
                      </a:pPr>
                      <a:r>
                        <a:rPr lang="zh-CN" altLang="en-US" sz="2000">
                          <a:latin typeface="微软雅黑" panose="020B0503020204020204" charset="-122"/>
                          <a:ea typeface="微软雅黑" panose="020B0503020204020204" charset="-122"/>
                          <a:cs typeface="微软雅黑" panose="020B0503020204020204" charset="-122"/>
                        </a:rPr>
                        <a:t>评</a:t>
                      </a:r>
                      <a:r>
                        <a:rPr lang="en-US" altLang="zh-CN" sz="2000">
                          <a:latin typeface="微软雅黑" panose="020B0503020204020204" charset="-122"/>
                          <a:ea typeface="微软雅黑" panose="020B0503020204020204" charset="-122"/>
                          <a:cs typeface="微软雅黑" panose="020B0503020204020204" charset="-122"/>
                        </a:rPr>
                        <a:t>   </a:t>
                      </a:r>
                      <a:r>
                        <a:rPr lang="zh-CN" altLang="en-US" sz="2000">
                          <a:latin typeface="微软雅黑" panose="020B0503020204020204" charset="-122"/>
                          <a:ea typeface="微软雅黑" panose="020B0503020204020204" charset="-122"/>
                          <a:cs typeface="微软雅黑" panose="020B0503020204020204" charset="-122"/>
                        </a:rPr>
                        <a:t>分</a:t>
                      </a:r>
                    </a:p>
                  </a:txBody>
                  <a:tcPr>
                    <a:solidFill>
                      <a:srgbClr val="83A29D"/>
                    </a:solidFill>
                  </a:tcPr>
                </a:tc>
                <a:extLst>
                  <a:ext uri="{0D108BD9-81ED-4DB2-BD59-A6C34878D82A}">
                    <a16:rowId xmlns:a16="http://schemas.microsoft.com/office/drawing/2014/main" val="10000"/>
                  </a:ext>
                </a:extLst>
              </a:tr>
              <a:tr h="640080">
                <a:tc>
                  <a:txBody>
                    <a:bodyPr/>
                    <a:lstStyle/>
                    <a:p>
                      <a:pPr algn="ctr">
                        <a:buNone/>
                      </a:pPr>
                      <a:r>
                        <a:rPr lang="zh-CN" altLang="en-US" dirty="0"/>
                        <a:t>项目质量</a:t>
                      </a:r>
                    </a:p>
                  </a:txBody>
                  <a:tcPr>
                    <a:solidFill>
                      <a:srgbClr val="E4EBEA"/>
                    </a:solidFill>
                  </a:tcPr>
                </a:tc>
                <a:tc>
                  <a:txBody>
                    <a:bodyPr/>
                    <a:lstStyle/>
                    <a:p>
                      <a:pPr algn="l">
                        <a:buNone/>
                      </a:pPr>
                      <a:r>
                        <a:rPr lang="zh-CN" altLang="en-US" sz="1600" dirty="0"/>
                        <a:t>1. 各个任务的评价汇总</a:t>
                      </a:r>
                    </a:p>
                    <a:p>
                      <a:pPr algn="l">
                        <a:buNone/>
                      </a:pPr>
                      <a:r>
                        <a:rPr lang="zh-CN" altLang="en-US" sz="1600" dirty="0"/>
                        <a:t>2. 项目完成质量</a:t>
                      </a:r>
                    </a:p>
                  </a:txBody>
                  <a:tcPr>
                    <a:solidFill>
                      <a:srgbClr val="E4EBEA"/>
                    </a:solidFill>
                  </a:tcPr>
                </a:tc>
                <a:tc>
                  <a:txBody>
                    <a:bodyPr/>
                    <a:lstStyle/>
                    <a:p>
                      <a:pPr algn="ctr">
                        <a:buNone/>
                      </a:pPr>
                      <a:r>
                        <a:rPr lang="zh-CN" altLang="en-US"/>
                        <a:t>☆☆☆</a:t>
                      </a:r>
                    </a:p>
                  </a:txBody>
                  <a:tcPr>
                    <a:solidFill>
                      <a:srgbClr val="E4EBEA"/>
                    </a:solidFill>
                  </a:tcPr>
                </a:tc>
                <a:extLst>
                  <a:ext uri="{0D108BD9-81ED-4DB2-BD59-A6C34878D82A}">
                    <a16:rowId xmlns:a16="http://schemas.microsoft.com/office/drawing/2014/main" val="10001"/>
                  </a:ext>
                </a:extLst>
              </a:tr>
              <a:tr h="640080">
                <a:tc>
                  <a:txBody>
                    <a:bodyPr/>
                    <a:lstStyle/>
                    <a:p>
                      <a:pPr algn="ctr">
                        <a:buNone/>
                      </a:pPr>
                      <a:r>
                        <a:rPr lang="zh-CN" altLang="en-US" dirty="0"/>
                        <a:t>团队协作</a:t>
                      </a:r>
                    </a:p>
                  </a:txBody>
                  <a:tcPr>
                    <a:solidFill>
                      <a:srgbClr val="E4EBEA"/>
                    </a:solidFill>
                  </a:tcPr>
                </a:tc>
                <a:tc>
                  <a:txBody>
                    <a:bodyPr/>
                    <a:lstStyle/>
                    <a:p>
                      <a:pPr algn="l">
                        <a:buClrTx/>
                        <a:buSzTx/>
                        <a:buNone/>
                      </a:pPr>
                      <a:r>
                        <a:rPr lang="zh-CN" altLang="en-US" sz="1600" dirty="0"/>
                        <a:t>1. 团队分工、协作机制及合作效果</a:t>
                      </a:r>
                    </a:p>
                    <a:p>
                      <a:pPr algn="l">
                        <a:buClrTx/>
                        <a:buSzTx/>
                        <a:buNone/>
                      </a:pPr>
                      <a:r>
                        <a:rPr lang="zh-CN" altLang="en-US" sz="1600" dirty="0"/>
                        <a:t>2. 协作创新情况</a:t>
                      </a:r>
                    </a:p>
                  </a:txBody>
                  <a:tcPr>
                    <a:solidFill>
                      <a:srgbClr val="E4EBEA"/>
                    </a:solidFill>
                  </a:tcPr>
                </a:tc>
                <a:tc>
                  <a:txBody>
                    <a:bodyPr/>
                    <a:lstStyle/>
                    <a:p>
                      <a:pPr algn="ctr">
                        <a:buNone/>
                      </a:pPr>
                      <a:r>
                        <a:rPr lang="zh-CN" altLang="en-US" sz="1800">
                          <a:sym typeface="+mn-ea"/>
                        </a:rPr>
                        <a:t>☆☆☆</a:t>
                      </a:r>
                      <a:endParaRPr lang="zh-CN" altLang="en-US"/>
                    </a:p>
                  </a:txBody>
                  <a:tcPr>
                    <a:solidFill>
                      <a:srgbClr val="E4EBEA"/>
                    </a:solidFill>
                  </a:tcPr>
                </a:tc>
                <a:extLst>
                  <a:ext uri="{0D108BD9-81ED-4DB2-BD59-A6C34878D82A}">
                    <a16:rowId xmlns:a16="http://schemas.microsoft.com/office/drawing/2014/main" val="10002"/>
                  </a:ext>
                </a:extLst>
              </a:tr>
              <a:tr h="640080">
                <a:tc>
                  <a:txBody>
                    <a:bodyPr/>
                    <a:lstStyle/>
                    <a:p>
                      <a:pPr algn="ctr">
                        <a:buNone/>
                      </a:pPr>
                      <a:r>
                        <a:rPr lang="zh-CN" altLang="en-US" dirty="0"/>
                        <a:t>职业规范</a:t>
                      </a:r>
                    </a:p>
                  </a:txBody>
                  <a:tcPr>
                    <a:solidFill>
                      <a:srgbClr val="E4EBEA"/>
                    </a:solidFill>
                  </a:tcPr>
                </a:tc>
                <a:tc>
                  <a:txBody>
                    <a:bodyPr/>
                    <a:lstStyle/>
                    <a:p>
                      <a:pPr algn="l">
                        <a:buClrTx/>
                        <a:buSzTx/>
                        <a:buNone/>
                      </a:pPr>
                      <a:r>
                        <a:rPr lang="zh-CN" altLang="en-US" sz="1600" dirty="0"/>
                        <a:t>1. 项目管理、实施环境规范</a:t>
                      </a:r>
                    </a:p>
                    <a:p>
                      <a:pPr algn="l">
                        <a:buClrTx/>
                        <a:buSzTx/>
                        <a:buNone/>
                      </a:pPr>
                      <a:r>
                        <a:rPr lang="zh-CN" altLang="en-US" sz="1600" dirty="0"/>
                        <a:t>2. 项目实施过程、相关文档的规范</a:t>
                      </a:r>
                    </a:p>
                  </a:txBody>
                  <a:tcPr>
                    <a:solidFill>
                      <a:srgbClr val="E4EBEA"/>
                    </a:solidFill>
                  </a:tcPr>
                </a:tc>
                <a:tc>
                  <a:txBody>
                    <a:bodyPr/>
                    <a:lstStyle/>
                    <a:p>
                      <a:pPr algn="ctr">
                        <a:buNone/>
                      </a:pPr>
                      <a:r>
                        <a:rPr lang="zh-CN" altLang="en-US" sz="1800">
                          <a:sym typeface="+mn-ea"/>
                        </a:rPr>
                        <a:t>☆☆☆</a:t>
                      </a:r>
                      <a:endParaRPr lang="zh-CN" altLang="en-US"/>
                    </a:p>
                  </a:txBody>
                  <a:tcPr>
                    <a:solidFill>
                      <a:srgbClr val="E4EBEA"/>
                    </a:solidFill>
                  </a:tcPr>
                </a:tc>
                <a:extLst>
                  <a:ext uri="{0D108BD9-81ED-4DB2-BD59-A6C34878D82A}">
                    <a16:rowId xmlns:a16="http://schemas.microsoft.com/office/drawing/2014/main" val="10003"/>
                  </a:ext>
                </a:extLst>
              </a:tr>
              <a:tr h="640080">
                <a:tc>
                  <a:txBody>
                    <a:bodyPr/>
                    <a:lstStyle/>
                    <a:p>
                      <a:pPr algn="ctr">
                        <a:buNone/>
                      </a:pPr>
                      <a:r>
                        <a:rPr lang="zh-CN" altLang="en-US"/>
                        <a:t>建议</a:t>
                      </a:r>
                    </a:p>
                  </a:txBody>
                  <a:tcPr>
                    <a:solidFill>
                      <a:srgbClr val="E4EBEA"/>
                    </a:solidFill>
                  </a:tcPr>
                </a:tc>
                <a:tc>
                  <a:txBody>
                    <a:bodyPr/>
                    <a:lstStyle/>
                    <a:p>
                      <a:pPr algn="l">
                        <a:buNone/>
                      </a:pPr>
                      <a:endParaRPr lang="zh-CN" altLang="en-US" sz="1600" dirty="0"/>
                    </a:p>
                  </a:txBody>
                  <a:tcPr>
                    <a:solidFill>
                      <a:srgbClr val="E4EBEA"/>
                    </a:solidFill>
                  </a:tcPr>
                </a:tc>
                <a:tc>
                  <a:txBody>
                    <a:bodyPr/>
                    <a:lstStyle/>
                    <a:p>
                      <a:pPr algn="ctr">
                        <a:buNone/>
                      </a:pPr>
                      <a:endParaRPr lang="zh-CN" altLang="en-US" dirty="0"/>
                    </a:p>
                  </a:txBody>
                  <a:tcPr>
                    <a:solidFill>
                      <a:srgbClr val="E4EBEA"/>
                    </a:solidFill>
                  </a:tcPr>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1200150" y="1845310"/>
            <a:ext cx="9928225" cy="3667760"/>
          </a:xfrm>
          <a:prstGeom prst="rect">
            <a:avLst/>
          </a:prstGeom>
          <a:solidFill>
            <a:srgbClr val="83A29D"/>
          </a:solidFill>
          <a:ln w="69850" cap="flat" cmpd="sng" algn="ctr">
            <a:solidFill>
              <a:srgbClr val="A2B9B5"/>
            </a:solid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1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cs typeface="+mn-cs"/>
            </a:endParaRPr>
          </a:p>
        </p:txBody>
      </p:sp>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项目总结</a:t>
              </a: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1379855" y="2132330"/>
            <a:ext cx="9743440" cy="2807948"/>
          </a:xfrm>
          <a:prstGeom prst="rect">
            <a:avLst/>
          </a:prstGeom>
          <a:noFill/>
        </p:spPr>
        <p:txBody>
          <a:bodyPr wrap="square" rtlCol="0" anchor="t">
            <a:spAutoFit/>
          </a:bodyPr>
          <a:lstStyle/>
          <a:p>
            <a:pPr indent="508000" fontAlgn="auto">
              <a:lnSpc>
                <a:spcPct val="150000"/>
              </a:lnSpc>
              <a:extLst>
                <a:ext uri="{35155182-B16C-46BC-9424-99874614C6A1}">
                  <wpsdc:indentchars xmlns="" xmlns:wpsdc="http://www.wps.cn/officeDocument/2017/drawingmlCustomData" val="200" checksum="282533468"/>
                </a:ext>
              </a:extLst>
            </a:pP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本项目本着以工作流程为主线、以行动为导向、在实践中学习的理念，将机械类三维数字模型手机支架设计工作过程转化为项目内容，共分为规划手机支架模型、设计手机支架模型、发布手机支架模型</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3</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个任务。在规划手机支架模型任务中，讲解了根据需要开展调研、根据需求设计模型、绘制草图；在设计手机支架模型任务中，讲解了选择软件绘制三维模型、使用</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3D</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打印机打印模型、对模型组织试用及修改；在发布手机支架模型任务中，讲解了通过网络发布作品及使用 </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3D</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打印发布作品。</a:t>
            </a:r>
          </a:p>
        </p:txBody>
      </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项目拓展</a:t>
              </a: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圆角矩形 4"/>
          <p:cNvSpPr/>
          <p:nvPr/>
        </p:nvSpPr>
        <p:spPr>
          <a:xfrm>
            <a:off x="2639060" y="2234565"/>
            <a:ext cx="7632065" cy="788035"/>
          </a:xfrm>
          <a:prstGeom prst="roundRect">
            <a:avLst/>
          </a:prstGeom>
          <a:solidFill>
            <a:srgbClr val="22B2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000" dirty="0"/>
              <a:t>儿童计数器三维模型设计</a:t>
            </a:r>
          </a:p>
        </p:txBody>
      </p:sp>
      <p:grpSp>
        <p:nvGrpSpPr>
          <p:cNvPr id="14" name="组合 13">
            <a:extLst>
              <a:ext uri="{FF2B5EF4-FFF2-40B4-BE49-F238E27FC236}">
                <a16:creationId xmlns:a16="http://schemas.microsoft.com/office/drawing/2014/main" id="{C89C0C23-F813-4512-BDA1-5DDD8B3E40BC}"/>
              </a:ext>
            </a:extLst>
          </p:cNvPr>
          <p:cNvGrpSpPr/>
          <p:nvPr/>
        </p:nvGrpSpPr>
        <p:grpSpPr>
          <a:xfrm>
            <a:off x="4656000" y="3142065"/>
            <a:ext cx="3164840" cy="2376000"/>
            <a:chOff x="2931160" y="1988226"/>
            <a:chExt cx="5399270" cy="5112774"/>
          </a:xfrm>
        </p:grpSpPr>
        <p:pic>
          <p:nvPicPr>
            <p:cNvPr id="8" name="图片 7">
              <a:extLst>
                <a:ext uri="{FF2B5EF4-FFF2-40B4-BE49-F238E27FC236}">
                  <a16:creationId xmlns:a16="http://schemas.microsoft.com/office/drawing/2014/main" id="{203A88A2-8213-4EA8-84BF-B51512B1FEB2}"/>
                </a:ext>
              </a:extLst>
            </p:cNvPr>
            <p:cNvPicPr>
              <a:picLocks noChangeAspect="1"/>
            </p:cNvPicPr>
            <p:nvPr/>
          </p:nvPicPr>
          <p:blipFill>
            <a:blip r:embed="rId2"/>
            <a:stretch>
              <a:fillRect/>
            </a:stretch>
          </p:blipFill>
          <p:spPr>
            <a:xfrm>
              <a:off x="2931160" y="5805000"/>
              <a:ext cx="4050890" cy="1288026"/>
            </a:xfrm>
            <a:prstGeom prst="rect">
              <a:avLst/>
            </a:prstGeom>
          </p:spPr>
        </p:pic>
        <p:pic>
          <p:nvPicPr>
            <p:cNvPr id="10" name="图片 9">
              <a:extLst>
                <a:ext uri="{FF2B5EF4-FFF2-40B4-BE49-F238E27FC236}">
                  <a16:creationId xmlns:a16="http://schemas.microsoft.com/office/drawing/2014/main" id="{68DD8CB6-8D1D-4448-B916-F32300271A47}"/>
                </a:ext>
              </a:extLst>
            </p:cNvPr>
            <p:cNvPicPr>
              <a:picLocks noChangeAspect="1"/>
            </p:cNvPicPr>
            <p:nvPr/>
          </p:nvPicPr>
          <p:blipFill>
            <a:blip r:embed="rId3"/>
            <a:stretch>
              <a:fillRect/>
            </a:stretch>
          </p:blipFill>
          <p:spPr>
            <a:xfrm>
              <a:off x="2945228" y="2002791"/>
              <a:ext cx="4050890" cy="3844413"/>
            </a:xfrm>
            <a:prstGeom prst="rect">
              <a:avLst/>
            </a:prstGeom>
          </p:spPr>
        </p:pic>
        <p:pic>
          <p:nvPicPr>
            <p:cNvPr id="12" name="图片 11">
              <a:extLst>
                <a:ext uri="{FF2B5EF4-FFF2-40B4-BE49-F238E27FC236}">
                  <a16:creationId xmlns:a16="http://schemas.microsoft.com/office/drawing/2014/main" id="{177FAD4B-368B-43FE-9E1E-C8E0FED64B8D}"/>
                </a:ext>
              </a:extLst>
            </p:cNvPr>
            <p:cNvPicPr>
              <a:picLocks noChangeAspect="1"/>
            </p:cNvPicPr>
            <p:nvPr/>
          </p:nvPicPr>
          <p:blipFill>
            <a:blip r:embed="rId4"/>
            <a:stretch>
              <a:fillRect/>
            </a:stretch>
          </p:blipFill>
          <p:spPr>
            <a:xfrm>
              <a:off x="6953914" y="1988226"/>
              <a:ext cx="1376516" cy="5112774"/>
            </a:xfrm>
            <a:prstGeom prst="rect">
              <a:avLst/>
            </a:prstGeom>
          </p:spPr>
        </p:pic>
      </p:grpSp>
      <p:sp>
        <p:nvSpPr>
          <p:cNvPr id="20" name="文本框 19">
            <a:extLst>
              <a:ext uri="{FF2B5EF4-FFF2-40B4-BE49-F238E27FC236}">
                <a16:creationId xmlns:a16="http://schemas.microsoft.com/office/drawing/2014/main" id="{7D7E7288-F700-420B-8246-5509CBF74A38}"/>
              </a:ext>
            </a:extLst>
          </p:cNvPr>
          <p:cNvSpPr txBox="1"/>
          <p:nvPr/>
        </p:nvSpPr>
        <p:spPr>
          <a:xfrm>
            <a:off x="4686583" y="5667355"/>
            <a:ext cx="3203918" cy="369332"/>
          </a:xfrm>
          <a:prstGeom prst="rect">
            <a:avLst/>
          </a:prstGeom>
          <a:noFill/>
        </p:spPr>
        <p:txBody>
          <a:bodyPr wrap="square" rtlCol="0" anchor="t">
            <a:spAutoFit/>
          </a:bodyPr>
          <a:lstStyle/>
          <a:p>
            <a:r>
              <a:rPr lang="zh-CN" altLang="en-US" dirty="0"/>
              <a:t>儿童计数器三维模型参考效果</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5400" y="4173220"/>
            <a:ext cx="12217400" cy="2698750"/>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 name="组合 28"/>
          <p:cNvGrpSpPr/>
          <p:nvPr/>
        </p:nvGrpSpPr>
        <p:grpSpPr>
          <a:xfrm>
            <a:off x="2279015" y="1814195"/>
            <a:ext cx="7949565" cy="1040130"/>
            <a:chOff x="3250" y="2857"/>
            <a:chExt cx="12519" cy="1638"/>
          </a:xfrm>
        </p:grpSpPr>
        <p:sp>
          <p:nvSpPr>
            <p:cNvPr id="5" name="文本框 4"/>
            <p:cNvSpPr txBox="1"/>
            <p:nvPr/>
          </p:nvSpPr>
          <p:spPr>
            <a:xfrm>
              <a:off x="3250" y="2857"/>
              <a:ext cx="12519" cy="1454"/>
            </a:xfrm>
            <a:prstGeom prst="rect">
              <a:avLst/>
            </a:prstGeom>
            <a:noFill/>
          </p:spPr>
          <p:txBody>
            <a:bodyPr wrap="none" rtlCol="0">
              <a:spAutoFit/>
            </a:bodyPr>
            <a:lstStyle/>
            <a:p>
              <a:r>
                <a:rPr lang="zh-CN" altLang="en-US" sz="5400" b="1" dirty="0">
                  <a:solidFill>
                    <a:srgbClr val="5B7A79"/>
                  </a:solidFill>
                  <a:latin typeface="微软雅黑" panose="020B0503020204020204" charset="-122"/>
                  <a:ea typeface="微软雅黑" panose="020B0503020204020204" charset="-122"/>
                  <a:cs typeface="微软雅黑" panose="020B0503020204020204" charset="-122"/>
                </a:rPr>
                <a:t>项目</a:t>
              </a:r>
              <a:r>
                <a:rPr lang="en-US" altLang="zh-CN" sz="5400" b="1" dirty="0">
                  <a:solidFill>
                    <a:srgbClr val="5B7A79"/>
                  </a:solidFill>
                  <a:latin typeface="微软雅黑" panose="020B0503020204020204" charset="-122"/>
                  <a:ea typeface="微软雅黑" panose="020B0503020204020204" charset="-122"/>
                  <a:cs typeface="微软雅黑" panose="020B0503020204020204" charset="-122"/>
                </a:rPr>
                <a:t>2  </a:t>
              </a:r>
              <a:r>
                <a:rPr lang="zh-CN" altLang="en-US" sz="5400" b="1" dirty="0">
                  <a:solidFill>
                    <a:srgbClr val="5B7A79"/>
                  </a:solidFill>
                  <a:latin typeface="微软雅黑" panose="020B0503020204020204" charset="-122"/>
                  <a:ea typeface="微软雅黑" panose="020B0503020204020204" charset="-122"/>
                  <a:cs typeface="微软雅黑" panose="020B0503020204020204" charset="-122"/>
                </a:rPr>
                <a:t>室内装修模型设计</a:t>
              </a:r>
            </a:p>
          </p:txBody>
        </p:sp>
        <p:cxnSp>
          <p:nvCxnSpPr>
            <p:cNvPr id="15" name="直接箭头连接符 14"/>
            <p:cNvCxnSpPr/>
            <p:nvPr/>
          </p:nvCxnSpPr>
          <p:spPr>
            <a:xfrm>
              <a:off x="3310" y="4495"/>
              <a:ext cx="12150" cy="0"/>
            </a:xfrm>
            <a:prstGeom prst="straightConnector1">
              <a:avLst/>
            </a:prstGeom>
            <a:ln w="19050">
              <a:solidFill>
                <a:srgbClr val="5B7A79"/>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grpSp>
      <p:sp>
        <p:nvSpPr>
          <p:cNvPr id="16" name="矩形 15"/>
          <p:cNvSpPr/>
          <p:nvPr/>
        </p:nvSpPr>
        <p:spPr>
          <a:xfrm>
            <a:off x="-21590" y="3932555"/>
            <a:ext cx="12223115" cy="180000"/>
          </a:xfrm>
          <a:prstGeom prst="rect">
            <a:avLst/>
          </a:prstGeom>
          <a:solidFill>
            <a:srgbClr val="83A29D"/>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稻壳儿原创设计师【幻雨工作室】_2"/>
          <p:cNvSpPr txBox="1"/>
          <p:nvPr/>
        </p:nvSpPr>
        <p:spPr>
          <a:xfrm>
            <a:off x="670484" y="249332"/>
            <a:ext cx="7301789" cy="3683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a:latin typeface="等线" panose="02010600030101010101" charset="-122"/>
                <a:ea typeface="等线" panose="02010600030101010101" charset="-122"/>
                <a:cs typeface="等线" panose="02010600030101010101" charset="-122"/>
              </a:rPr>
              <a:t>“</a:t>
            </a:r>
            <a:r>
              <a:rPr lang="zh-CN" altLang="en-US" b="1" dirty="0">
                <a:latin typeface="等线" panose="02010600030101010101" charset="-122"/>
                <a:ea typeface="等线" panose="02010600030101010101" charset="-122"/>
                <a:cs typeface="等线" panose="02010600030101010101" charset="-122"/>
              </a:rPr>
              <a:t>十四五”职业教育国家规划教材（中等职业学校公共基础课程教材）</a:t>
            </a:r>
            <a:endParaRPr lang="en-US" altLang="zh-CN" b="1" dirty="0">
              <a:latin typeface="等线" panose="02010600030101010101" charset="-122"/>
              <a:ea typeface="等线" panose="02010600030101010101" charset="-122"/>
              <a:cs typeface="等线" panose="02010600030101010101" charset="-122"/>
            </a:endParaRPr>
          </a:p>
        </p:txBody>
      </p:sp>
      <p:pic>
        <p:nvPicPr>
          <p:cNvPr id="2" name="图片 1"/>
          <p:cNvPicPr>
            <a:picLocks noChangeAspect="1"/>
          </p:cNvPicPr>
          <p:nvPr/>
        </p:nvPicPr>
        <p:blipFill>
          <a:blip r:embed="rId2">
            <a:clrChange>
              <a:clrFrom>
                <a:srgbClr val="FEFEFE">
                  <a:alpha val="100000"/>
                </a:srgbClr>
              </a:clrFrom>
              <a:clrTo>
                <a:srgbClr val="FEFEFE">
                  <a:alpha val="100000"/>
                  <a:alpha val="0"/>
                </a:srgbClr>
              </a:clrTo>
            </a:clrChange>
          </a:blip>
          <a:stretch>
            <a:fillRect/>
          </a:stretch>
        </p:blipFill>
        <p:spPr>
          <a:xfrm>
            <a:off x="71376" y="119557"/>
            <a:ext cx="599108" cy="599108"/>
          </a:xfrm>
          <a:prstGeom prst="rect">
            <a:avLst/>
          </a:prstGeom>
        </p:spPr>
      </p:pic>
      <p:pic>
        <p:nvPicPr>
          <p:cNvPr id="8" name="图片 7" descr="理工社logo矢量图-横排黑色"/>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9768205" y="6308725"/>
            <a:ext cx="2230755" cy="355600"/>
          </a:xfrm>
          <a:prstGeom prst="rect">
            <a:avLst/>
          </a:prstGeom>
        </p:spPr>
      </p:pic>
      <p:sp>
        <p:nvSpPr>
          <p:cNvPr id="20" name="文本框 19"/>
          <p:cNvSpPr txBox="1"/>
          <p:nvPr/>
        </p:nvSpPr>
        <p:spPr>
          <a:xfrm>
            <a:off x="3417940" y="4346850"/>
            <a:ext cx="4017785" cy="461665"/>
          </a:xfrm>
          <a:prstGeom prst="rect">
            <a:avLst/>
          </a:prstGeom>
          <a:noFill/>
        </p:spPr>
        <p:txBody>
          <a:bodyPr wrap="square" rtlCol="0" anchor="t">
            <a:spAutoFit/>
          </a:bodyPr>
          <a:lstStyle/>
          <a:p>
            <a:r>
              <a:rPr lang="zh-CN" altLang="en-US" sz="2400" dirty="0">
                <a:solidFill>
                  <a:schemeClr val="bg1"/>
                </a:solidFill>
              </a:rPr>
              <a:t>任务 1　规划室内装修模型</a:t>
            </a:r>
          </a:p>
        </p:txBody>
      </p:sp>
      <p:sp>
        <p:nvSpPr>
          <p:cNvPr id="21" name="文本框 20"/>
          <p:cNvSpPr txBox="1"/>
          <p:nvPr/>
        </p:nvSpPr>
        <p:spPr>
          <a:xfrm>
            <a:off x="4600269" y="4917093"/>
            <a:ext cx="3902265" cy="461665"/>
          </a:xfrm>
          <a:prstGeom prst="rect">
            <a:avLst/>
          </a:prstGeom>
          <a:noFill/>
        </p:spPr>
        <p:txBody>
          <a:bodyPr wrap="square" rtlCol="0" anchor="t">
            <a:spAutoFit/>
          </a:bodyPr>
          <a:lstStyle/>
          <a:p>
            <a:pPr algn="l">
              <a:buClrTx/>
              <a:buSzTx/>
              <a:buFontTx/>
            </a:pPr>
            <a:r>
              <a:rPr lang="zh-CN" altLang="en-US" sz="2400" dirty="0">
                <a:solidFill>
                  <a:schemeClr val="bg1"/>
                </a:solidFill>
              </a:rPr>
              <a:t>任务 2　设计室内装修模型</a:t>
            </a:r>
          </a:p>
        </p:txBody>
      </p:sp>
      <p:sp>
        <p:nvSpPr>
          <p:cNvPr id="12" name="文本框 11">
            <a:extLst>
              <a:ext uri="{FF2B5EF4-FFF2-40B4-BE49-F238E27FC236}">
                <a16:creationId xmlns:a16="http://schemas.microsoft.com/office/drawing/2014/main" id="{EB525EEA-BCCD-4C0C-A34C-03A3D41ABA6F}"/>
              </a:ext>
            </a:extLst>
          </p:cNvPr>
          <p:cNvSpPr txBox="1"/>
          <p:nvPr/>
        </p:nvSpPr>
        <p:spPr>
          <a:xfrm>
            <a:off x="5865940" y="5487335"/>
            <a:ext cx="3902265" cy="461665"/>
          </a:xfrm>
          <a:prstGeom prst="rect">
            <a:avLst/>
          </a:prstGeom>
          <a:noFill/>
        </p:spPr>
        <p:txBody>
          <a:bodyPr wrap="square" rtlCol="0" anchor="t">
            <a:spAutoFit/>
          </a:bodyPr>
          <a:lstStyle/>
          <a:p>
            <a:pPr algn="l">
              <a:buClrTx/>
              <a:buSzTx/>
              <a:buFontTx/>
            </a:pPr>
            <a:r>
              <a:rPr lang="zh-CN" altLang="en-US" sz="2400" dirty="0">
                <a:solidFill>
                  <a:schemeClr val="bg1"/>
                </a:solidFill>
              </a:rPr>
              <a:t>任务 </a:t>
            </a:r>
            <a:r>
              <a:rPr lang="en-US" altLang="zh-CN" sz="2400" dirty="0">
                <a:solidFill>
                  <a:schemeClr val="bg1"/>
                </a:solidFill>
              </a:rPr>
              <a:t>3</a:t>
            </a:r>
            <a:r>
              <a:rPr lang="zh-CN" altLang="en-US" sz="2400" dirty="0">
                <a:solidFill>
                  <a:schemeClr val="bg1"/>
                </a:solidFill>
              </a:rPr>
              <a:t>　发布室内装修模型</a:t>
            </a:r>
          </a:p>
        </p:txBody>
      </p:sp>
    </p:spTree>
    <p:extLst>
      <p:ext uri="{BB962C8B-B14F-4D97-AF65-F5344CB8AC3E}">
        <p14:creationId xmlns:p14="http://schemas.microsoft.com/office/powerpoint/2010/main" val="1001156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5400" y="4173220"/>
            <a:ext cx="12217400" cy="2698750"/>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 name="组合 28"/>
          <p:cNvGrpSpPr/>
          <p:nvPr/>
        </p:nvGrpSpPr>
        <p:grpSpPr>
          <a:xfrm>
            <a:off x="2279015" y="1814195"/>
            <a:ext cx="7949565" cy="1040130"/>
            <a:chOff x="3250" y="2857"/>
            <a:chExt cx="12519" cy="1638"/>
          </a:xfrm>
        </p:grpSpPr>
        <p:sp>
          <p:nvSpPr>
            <p:cNvPr id="5" name="文本框 4"/>
            <p:cNvSpPr txBox="1"/>
            <p:nvPr/>
          </p:nvSpPr>
          <p:spPr>
            <a:xfrm>
              <a:off x="3250" y="2857"/>
              <a:ext cx="12519" cy="1454"/>
            </a:xfrm>
            <a:prstGeom prst="rect">
              <a:avLst/>
            </a:prstGeom>
            <a:noFill/>
          </p:spPr>
          <p:txBody>
            <a:bodyPr wrap="none" rtlCol="0">
              <a:spAutoFit/>
            </a:bodyPr>
            <a:lstStyle/>
            <a:p>
              <a:r>
                <a:rPr lang="zh-CN" altLang="en-US" sz="5400" b="1" dirty="0">
                  <a:solidFill>
                    <a:srgbClr val="5B7A79"/>
                  </a:solidFill>
                  <a:latin typeface="微软雅黑" panose="020B0503020204020204" charset="-122"/>
                  <a:ea typeface="微软雅黑" panose="020B0503020204020204" charset="-122"/>
                  <a:cs typeface="微软雅黑" panose="020B0503020204020204" charset="-122"/>
                </a:rPr>
                <a:t>项目</a:t>
              </a:r>
              <a:r>
                <a:rPr lang="en-US" altLang="zh-CN" sz="5400" b="1" dirty="0">
                  <a:solidFill>
                    <a:srgbClr val="5B7A79"/>
                  </a:solidFill>
                  <a:latin typeface="微软雅黑" panose="020B0503020204020204" charset="-122"/>
                  <a:ea typeface="微软雅黑" panose="020B0503020204020204" charset="-122"/>
                  <a:cs typeface="微软雅黑" panose="020B0503020204020204" charset="-122"/>
                </a:rPr>
                <a:t>1  </a:t>
              </a:r>
              <a:r>
                <a:rPr lang="zh-CN" altLang="en-US" sz="5400" b="1" dirty="0">
                  <a:solidFill>
                    <a:srgbClr val="5B7A79"/>
                  </a:solidFill>
                  <a:latin typeface="微软雅黑" panose="020B0503020204020204" charset="-122"/>
                  <a:ea typeface="微软雅黑" panose="020B0503020204020204" charset="-122"/>
                  <a:cs typeface="微软雅黑" panose="020B0503020204020204" charset="-122"/>
                </a:rPr>
                <a:t>手机支架模型设计</a:t>
              </a:r>
            </a:p>
          </p:txBody>
        </p:sp>
        <p:cxnSp>
          <p:nvCxnSpPr>
            <p:cNvPr id="15" name="直接箭头连接符 14"/>
            <p:cNvCxnSpPr/>
            <p:nvPr/>
          </p:nvCxnSpPr>
          <p:spPr>
            <a:xfrm>
              <a:off x="3310" y="4495"/>
              <a:ext cx="12150" cy="0"/>
            </a:xfrm>
            <a:prstGeom prst="straightConnector1">
              <a:avLst/>
            </a:prstGeom>
            <a:ln w="19050">
              <a:solidFill>
                <a:srgbClr val="5B7A79"/>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grpSp>
      <p:sp>
        <p:nvSpPr>
          <p:cNvPr id="16" name="矩形 15"/>
          <p:cNvSpPr/>
          <p:nvPr/>
        </p:nvSpPr>
        <p:spPr>
          <a:xfrm>
            <a:off x="-21590" y="3932555"/>
            <a:ext cx="12223115" cy="180000"/>
          </a:xfrm>
          <a:prstGeom prst="rect">
            <a:avLst/>
          </a:prstGeom>
          <a:solidFill>
            <a:srgbClr val="83A29D"/>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稻壳儿原创设计师【幻雨工作室】_2"/>
          <p:cNvSpPr txBox="1"/>
          <p:nvPr/>
        </p:nvSpPr>
        <p:spPr>
          <a:xfrm>
            <a:off x="670484" y="249332"/>
            <a:ext cx="7301789" cy="3683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a:latin typeface="等线" panose="02010600030101010101" charset="-122"/>
                <a:ea typeface="等线" panose="02010600030101010101" charset="-122"/>
                <a:cs typeface="等线" panose="02010600030101010101" charset="-122"/>
              </a:rPr>
              <a:t>“</a:t>
            </a:r>
            <a:r>
              <a:rPr lang="zh-CN" altLang="en-US" b="1" dirty="0">
                <a:latin typeface="等线" panose="02010600030101010101" charset="-122"/>
                <a:ea typeface="等线" panose="02010600030101010101" charset="-122"/>
                <a:cs typeface="等线" panose="02010600030101010101" charset="-122"/>
              </a:rPr>
              <a:t>十四五”职业教育国家规划教材（中等职业学校公共基础课程教材）</a:t>
            </a:r>
            <a:endParaRPr lang="en-US" altLang="zh-CN" b="1" dirty="0">
              <a:latin typeface="等线" panose="02010600030101010101" charset="-122"/>
              <a:ea typeface="等线" panose="02010600030101010101" charset="-122"/>
              <a:cs typeface="等线" panose="02010600030101010101" charset="-122"/>
            </a:endParaRPr>
          </a:p>
        </p:txBody>
      </p:sp>
      <p:pic>
        <p:nvPicPr>
          <p:cNvPr id="2" name="图片 1"/>
          <p:cNvPicPr>
            <a:picLocks noChangeAspect="1"/>
          </p:cNvPicPr>
          <p:nvPr/>
        </p:nvPicPr>
        <p:blipFill>
          <a:blip r:embed="rId2">
            <a:clrChange>
              <a:clrFrom>
                <a:srgbClr val="FEFEFE">
                  <a:alpha val="100000"/>
                </a:srgbClr>
              </a:clrFrom>
              <a:clrTo>
                <a:srgbClr val="FEFEFE">
                  <a:alpha val="100000"/>
                  <a:alpha val="0"/>
                </a:srgbClr>
              </a:clrTo>
            </a:clrChange>
          </a:blip>
          <a:stretch>
            <a:fillRect/>
          </a:stretch>
        </p:blipFill>
        <p:spPr>
          <a:xfrm>
            <a:off x="71376" y="119557"/>
            <a:ext cx="599108" cy="599108"/>
          </a:xfrm>
          <a:prstGeom prst="rect">
            <a:avLst/>
          </a:prstGeom>
        </p:spPr>
      </p:pic>
      <p:pic>
        <p:nvPicPr>
          <p:cNvPr id="8" name="图片 7" descr="理工社logo矢量图-横排黑色"/>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9768205" y="6308725"/>
            <a:ext cx="2230755" cy="355600"/>
          </a:xfrm>
          <a:prstGeom prst="rect">
            <a:avLst/>
          </a:prstGeom>
        </p:spPr>
      </p:pic>
      <p:sp>
        <p:nvSpPr>
          <p:cNvPr id="20" name="文本框 19"/>
          <p:cNvSpPr txBox="1"/>
          <p:nvPr/>
        </p:nvSpPr>
        <p:spPr>
          <a:xfrm>
            <a:off x="3417940" y="4346850"/>
            <a:ext cx="4017785" cy="461665"/>
          </a:xfrm>
          <a:prstGeom prst="rect">
            <a:avLst/>
          </a:prstGeom>
          <a:noFill/>
        </p:spPr>
        <p:txBody>
          <a:bodyPr wrap="square" rtlCol="0" anchor="t">
            <a:spAutoFit/>
          </a:bodyPr>
          <a:lstStyle/>
          <a:p>
            <a:r>
              <a:rPr lang="zh-CN" altLang="en-US" sz="2400" dirty="0">
                <a:solidFill>
                  <a:schemeClr val="bg1"/>
                </a:solidFill>
              </a:rPr>
              <a:t>任务 1　规划手机支架模型</a:t>
            </a:r>
          </a:p>
        </p:txBody>
      </p:sp>
      <p:sp>
        <p:nvSpPr>
          <p:cNvPr id="21" name="文本框 20"/>
          <p:cNvSpPr txBox="1"/>
          <p:nvPr/>
        </p:nvSpPr>
        <p:spPr>
          <a:xfrm>
            <a:off x="4600269" y="4917093"/>
            <a:ext cx="3902265" cy="461665"/>
          </a:xfrm>
          <a:prstGeom prst="rect">
            <a:avLst/>
          </a:prstGeom>
          <a:noFill/>
        </p:spPr>
        <p:txBody>
          <a:bodyPr wrap="square" rtlCol="0" anchor="t">
            <a:spAutoFit/>
          </a:bodyPr>
          <a:lstStyle/>
          <a:p>
            <a:pPr algn="l">
              <a:buClrTx/>
              <a:buSzTx/>
              <a:buFontTx/>
            </a:pPr>
            <a:r>
              <a:rPr lang="zh-CN" altLang="en-US" sz="2400" dirty="0">
                <a:solidFill>
                  <a:schemeClr val="bg1"/>
                </a:solidFill>
              </a:rPr>
              <a:t>任务 2　设计手机支架模型</a:t>
            </a:r>
          </a:p>
        </p:txBody>
      </p:sp>
      <p:sp>
        <p:nvSpPr>
          <p:cNvPr id="12" name="文本框 11">
            <a:extLst>
              <a:ext uri="{FF2B5EF4-FFF2-40B4-BE49-F238E27FC236}">
                <a16:creationId xmlns:a16="http://schemas.microsoft.com/office/drawing/2014/main" id="{EB525EEA-BCCD-4C0C-A34C-03A3D41ABA6F}"/>
              </a:ext>
            </a:extLst>
          </p:cNvPr>
          <p:cNvSpPr txBox="1"/>
          <p:nvPr/>
        </p:nvSpPr>
        <p:spPr>
          <a:xfrm>
            <a:off x="5865940" y="5487335"/>
            <a:ext cx="3902265" cy="461665"/>
          </a:xfrm>
          <a:prstGeom prst="rect">
            <a:avLst/>
          </a:prstGeom>
          <a:noFill/>
        </p:spPr>
        <p:txBody>
          <a:bodyPr wrap="square" rtlCol="0" anchor="t">
            <a:spAutoFit/>
          </a:bodyPr>
          <a:lstStyle/>
          <a:p>
            <a:pPr algn="l">
              <a:buClrTx/>
              <a:buSzTx/>
              <a:buFontTx/>
            </a:pPr>
            <a:r>
              <a:rPr lang="zh-CN" altLang="en-US" sz="2400" dirty="0">
                <a:solidFill>
                  <a:schemeClr val="bg1"/>
                </a:solidFill>
              </a:rPr>
              <a:t>任务 </a:t>
            </a:r>
            <a:r>
              <a:rPr lang="en-US" altLang="zh-CN" sz="2400" dirty="0">
                <a:solidFill>
                  <a:schemeClr val="bg1"/>
                </a:solidFill>
              </a:rPr>
              <a:t>3</a:t>
            </a:r>
            <a:r>
              <a:rPr lang="zh-CN" altLang="en-US" sz="2400" dirty="0">
                <a:solidFill>
                  <a:schemeClr val="bg1"/>
                </a:solidFill>
              </a:rPr>
              <a:t>　发布手机支架模型</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344295" y="1701165"/>
            <a:ext cx="9557385" cy="3270885"/>
          </a:xfrm>
          <a:prstGeom prst="rect">
            <a:avLst/>
          </a:prstGeom>
          <a:solidFill>
            <a:srgbClr val="83A29D"/>
          </a:solidFill>
          <a:ln w="57150">
            <a:solidFill>
              <a:srgbClr val="A2B9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055370" y="405130"/>
            <a:ext cx="1875790" cy="593970"/>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项目背景</a:t>
              </a: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1847850" y="1850390"/>
            <a:ext cx="8716010" cy="2807948"/>
          </a:xfrm>
          <a:prstGeom prst="rect">
            <a:avLst/>
          </a:prstGeom>
          <a:noFill/>
        </p:spPr>
        <p:txBody>
          <a:bodyPr wrap="square" rtlCol="0" anchor="t">
            <a:spAutoFit/>
          </a:bodyPr>
          <a:lstStyle/>
          <a:p>
            <a:pPr indent="508000" fontAlgn="auto">
              <a:lnSpc>
                <a:spcPct val="150000"/>
              </a:lnSpc>
              <a:extLst>
                <a:ext uri="{35155182-B16C-46BC-9424-99874614C6A1}">
                  <wpsdc:indentchars xmlns="" xmlns:wpsdc="http://www.wps.cn/officeDocument/2017/drawingmlCustomData" val="200" checksum="282533468"/>
                </a:ext>
              </a:extLst>
            </a:pP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古语有“安居乐业”，所以人们对安居的基础</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住房的需求从未停止过，并且购房后都会根据自己的经济能力、自己的需求进行个性化装修。设计人员往往都会选择制作装修效果图或装修三维模型，来模拟展示装修后的效果。</a:t>
            </a:r>
          </a:p>
          <a:p>
            <a:pPr indent="508000" fontAlgn="auto">
              <a:lnSpc>
                <a:spcPct val="150000"/>
              </a:lnSpc>
              <a:extLst>
                <a:ext uri="{35155182-B16C-46BC-9424-99874614C6A1}">
                  <wpsdc:indentchars xmlns="" xmlns:wpsdc="http://www.wps.cn/officeDocument/2017/drawingmlCustomData" val="200" checksum="282533468"/>
                </a:ext>
              </a:extLst>
            </a:pP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学校学管科的张老师拿着一张室内平面图来到小小所在的三维设计创客团队工作室，请工作室的同学们给他制作一个室内装修三维模型。</a:t>
            </a:r>
          </a:p>
        </p:txBody>
      </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4105592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635" y="3212999"/>
            <a:ext cx="12192000" cy="3650715"/>
          </a:xfrm>
          <a:prstGeom prst="rect">
            <a:avLst/>
          </a:prstGeom>
          <a:solidFill>
            <a:srgbClr val="E4EBEA"/>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项目分析</a:t>
              </a: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552450" y="1269365"/>
            <a:ext cx="11110595" cy="1499898"/>
          </a:xfrm>
          <a:prstGeom prst="rect">
            <a:avLst/>
          </a:prstGeom>
          <a:noFill/>
        </p:spPr>
        <p:txBody>
          <a:bodyPr wrap="square" rtlCol="0" anchor="t">
            <a:spAutoFit/>
          </a:bodyPr>
          <a:lstStyle/>
          <a:p>
            <a:pPr indent="508000" fontAlgn="auto">
              <a:lnSpc>
                <a:spcPts val="2800"/>
              </a:lnSpc>
              <a:extLst>
                <a:ext uri="{35155182-B16C-46BC-9424-99874614C6A1}">
                  <wpsdc:indentchars xmlns="" xmlns:wpsdc="http://www.wps.cn/officeDocument/2017/drawingmlCustomData" val="200" checksum="282533468"/>
                </a:ext>
              </a:extLst>
            </a:pPr>
            <a:r>
              <a:rPr lang="zh-CN" altLang="en-US" sz="2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小小所在的三维设计创客团队对项目进行了初步分析，拟定了项目计划并划分了任务组开展工作。首先由市场调研组与张老师沟通，并实地测量、绘制出草图；然后由模型设计组根据草图初步绘制并打印出三维模型，再根据张老师看模型后的意见对模型进行修改；最后根据具体情况安排打印出三维模型并进行展示。</a:t>
            </a:r>
          </a:p>
        </p:txBody>
      </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5313998" y="6021000"/>
            <a:ext cx="1564004" cy="368300"/>
          </a:xfrm>
          <a:prstGeom prst="rect">
            <a:avLst/>
          </a:prstGeom>
          <a:noFill/>
        </p:spPr>
        <p:txBody>
          <a:bodyPr wrap="square" rtlCol="0" anchor="t">
            <a:spAutoFit/>
          </a:bodyPr>
          <a:lstStyle/>
          <a:p>
            <a:r>
              <a:rPr lang="zh-CN" altLang="en-US" dirty="0"/>
              <a:t>书架参考效果</a:t>
            </a:r>
          </a:p>
        </p:txBody>
      </p:sp>
      <p:grpSp>
        <p:nvGrpSpPr>
          <p:cNvPr id="31" name="组合 30">
            <a:extLst>
              <a:ext uri="{FF2B5EF4-FFF2-40B4-BE49-F238E27FC236}">
                <a16:creationId xmlns:a16="http://schemas.microsoft.com/office/drawing/2014/main" id="{13E2710E-C86D-4A2D-8326-4525FA664ED0}"/>
              </a:ext>
            </a:extLst>
          </p:cNvPr>
          <p:cNvGrpSpPr/>
          <p:nvPr/>
        </p:nvGrpSpPr>
        <p:grpSpPr>
          <a:xfrm>
            <a:off x="3792000" y="3645000"/>
            <a:ext cx="4523670" cy="2026800"/>
            <a:chOff x="3792000" y="3645000"/>
            <a:chExt cx="4523670" cy="2026800"/>
          </a:xfrm>
        </p:grpSpPr>
        <p:pic>
          <p:nvPicPr>
            <p:cNvPr id="28" name="图片 27">
              <a:extLst>
                <a:ext uri="{FF2B5EF4-FFF2-40B4-BE49-F238E27FC236}">
                  <a16:creationId xmlns:a16="http://schemas.microsoft.com/office/drawing/2014/main" id="{4C0DCFAC-242C-49D3-8600-F05D08294487}"/>
                </a:ext>
              </a:extLst>
            </p:cNvPr>
            <p:cNvPicPr>
              <a:picLocks noChangeAspect="1"/>
            </p:cNvPicPr>
            <p:nvPr/>
          </p:nvPicPr>
          <p:blipFill>
            <a:blip r:embed="rId2"/>
            <a:stretch>
              <a:fillRect/>
            </a:stretch>
          </p:blipFill>
          <p:spPr>
            <a:xfrm>
              <a:off x="3792000" y="3645000"/>
              <a:ext cx="2148953" cy="2026042"/>
            </a:xfrm>
            <a:prstGeom prst="rect">
              <a:avLst/>
            </a:prstGeom>
          </p:spPr>
        </p:pic>
        <p:pic>
          <p:nvPicPr>
            <p:cNvPr id="30" name="图片 29">
              <a:extLst>
                <a:ext uri="{FF2B5EF4-FFF2-40B4-BE49-F238E27FC236}">
                  <a16:creationId xmlns:a16="http://schemas.microsoft.com/office/drawing/2014/main" id="{57F9AD66-D2FA-4DBC-ABB6-414DFBB8499D}"/>
                </a:ext>
              </a:extLst>
            </p:cNvPr>
            <p:cNvPicPr>
              <a:picLocks noChangeAspect="1"/>
            </p:cNvPicPr>
            <p:nvPr/>
          </p:nvPicPr>
          <p:blipFill>
            <a:blip r:embed="rId3"/>
            <a:stretch>
              <a:fillRect/>
            </a:stretch>
          </p:blipFill>
          <p:spPr>
            <a:xfrm>
              <a:off x="6206702" y="3645000"/>
              <a:ext cx="2108968" cy="2026800"/>
            </a:xfrm>
            <a:prstGeom prst="rect">
              <a:avLst/>
            </a:prstGeom>
          </p:spPr>
        </p:pic>
      </p:grpSp>
    </p:spTree>
    <p:extLst>
      <p:ext uri="{BB962C8B-B14F-4D97-AF65-F5344CB8AC3E}">
        <p14:creationId xmlns:p14="http://schemas.microsoft.com/office/powerpoint/2010/main" val="635006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学习目标</a:t>
              </a: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2406015" y="1781810"/>
            <a:ext cx="7702550" cy="3839845"/>
            <a:chOff x="4015" y="2354"/>
            <a:chExt cx="12130" cy="6047"/>
          </a:xfrm>
        </p:grpSpPr>
        <p:grpSp>
          <p:nvGrpSpPr>
            <p:cNvPr id="2" name="组合 1"/>
            <p:cNvGrpSpPr/>
            <p:nvPr/>
          </p:nvGrpSpPr>
          <p:grpSpPr>
            <a:xfrm>
              <a:off x="4227" y="2354"/>
              <a:ext cx="11669" cy="6047"/>
              <a:chOff x="1787" y="2539"/>
              <a:chExt cx="9907" cy="6047"/>
            </a:xfrm>
          </p:grpSpPr>
          <p:cxnSp>
            <p:nvCxnSpPr>
              <p:cNvPr id="18" name="直接连接符 17"/>
              <p:cNvCxnSpPr/>
              <p:nvPr/>
            </p:nvCxnSpPr>
            <p:spPr>
              <a:xfrm>
                <a:off x="1787" y="2539"/>
                <a:ext cx="9907" cy="0"/>
              </a:xfrm>
              <a:prstGeom prst="line">
                <a:avLst/>
              </a:prstGeom>
              <a:ln w="12700">
                <a:solidFill>
                  <a:srgbClr val="5B7A79"/>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787" y="8586"/>
                <a:ext cx="9907" cy="0"/>
              </a:xfrm>
              <a:prstGeom prst="line">
                <a:avLst/>
              </a:prstGeom>
              <a:ln w="12700">
                <a:solidFill>
                  <a:srgbClr val="5B7A79"/>
                </a:solidFill>
              </a:ln>
            </p:spPr>
            <p:style>
              <a:lnRef idx="1">
                <a:schemeClr val="accent1"/>
              </a:lnRef>
              <a:fillRef idx="0">
                <a:schemeClr val="accent1"/>
              </a:fillRef>
              <a:effectRef idx="0">
                <a:schemeClr val="accent1"/>
              </a:effectRef>
              <a:fontRef idx="minor">
                <a:schemeClr val="tx1"/>
              </a:fontRef>
            </p:style>
          </p:cxnSp>
        </p:grpSp>
        <p:sp>
          <p:nvSpPr>
            <p:cNvPr id="9" name="文本框 7"/>
            <p:cNvSpPr txBox="1">
              <a:spLocks noChangeArrowheads="1"/>
            </p:cNvSpPr>
            <p:nvPr/>
          </p:nvSpPr>
          <p:spPr bwMode="auto">
            <a:xfrm>
              <a:off x="4044" y="3018"/>
              <a:ext cx="12101" cy="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defTabSz="514350" hangingPunct="0">
                <a:buFontTx/>
                <a:buNone/>
                <a:defRPr sz="2000" kern="0">
                  <a:solidFill>
                    <a:schemeClr val="tx1">
                      <a:lumMod val="75000"/>
                      <a:lumOff val="25000"/>
                    </a:schemeClr>
                  </a:solidFill>
                  <a:latin typeface="微软雅黑" panose="020B0503020204020204" pitchFamily="34" charset="-122"/>
                  <a:ea typeface="微软雅黑" panose="020B0503020204020204" pitchFamily="34" charset="-122"/>
                  <a:cs typeface="Noto Sans S Chinese Medium" panose="020B0600000000000000" charset="-122"/>
                </a:defRPr>
              </a:lvl1pPr>
              <a:lvl2pPr marL="742950" indent="-285750" defTabSz="514350">
                <a:defRPr sz="1300">
                  <a:latin typeface="Calibri" panose="020F0502020204030204" charset="0"/>
                  <a:ea typeface="宋体" panose="02010600030101010101" pitchFamily="2" charset="-122"/>
                </a:defRPr>
              </a:lvl2pPr>
              <a:lvl3pPr marL="1143000" indent="-228600" defTabSz="514350">
                <a:defRPr sz="1300">
                  <a:latin typeface="Calibri" panose="020F0502020204030204" charset="0"/>
                  <a:ea typeface="宋体" panose="02010600030101010101" pitchFamily="2" charset="-122"/>
                </a:defRPr>
              </a:lvl3pPr>
              <a:lvl4pPr marL="1600200" indent="-228600" defTabSz="514350">
                <a:defRPr sz="1300">
                  <a:latin typeface="Calibri" panose="020F0502020204030204" charset="0"/>
                  <a:ea typeface="宋体" panose="02010600030101010101" pitchFamily="2" charset="-122"/>
                </a:defRPr>
              </a:lvl4pPr>
              <a:lvl5pPr marL="2057400" indent="-228600" defTabSz="514350">
                <a:defRPr sz="1300">
                  <a:latin typeface="Calibri" panose="020F0502020204030204" charset="0"/>
                  <a:ea typeface="宋体" panose="02010600030101010101" pitchFamily="2" charset="-122"/>
                </a:defRPr>
              </a:lvl5pPr>
              <a:lvl6pPr marL="2514600" indent="-228600" defTabSz="514350" eaLnBrk="0" fontAlgn="base" hangingPunct="0">
                <a:spcBef>
                  <a:spcPct val="0"/>
                </a:spcBef>
                <a:spcAft>
                  <a:spcPct val="0"/>
                </a:spcAft>
                <a:defRPr sz="1300">
                  <a:latin typeface="Calibri" panose="020F0502020204030204" charset="0"/>
                  <a:ea typeface="宋体" panose="02010600030101010101" pitchFamily="2" charset="-122"/>
                </a:defRPr>
              </a:lvl6pPr>
              <a:lvl7pPr marL="2971800" indent="-228600" defTabSz="514350" eaLnBrk="0" fontAlgn="base" hangingPunct="0">
                <a:spcBef>
                  <a:spcPct val="0"/>
                </a:spcBef>
                <a:spcAft>
                  <a:spcPct val="0"/>
                </a:spcAft>
                <a:defRPr sz="1300">
                  <a:latin typeface="Calibri" panose="020F0502020204030204" charset="0"/>
                  <a:ea typeface="宋体" panose="02010600030101010101" pitchFamily="2" charset="-122"/>
                </a:defRPr>
              </a:lvl7pPr>
              <a:lvl8pPr marL="3429000" indent="-228600" defTabSz="514350" eaLnBrk="0" fontAlgn="base" hangingPunct="0">
                <a:spcBef>
                  <a:spcPct val="0"/>
                </a:spcBef>
                <a:spcAft>
                  <a:spcPct val="0"/>
                </a:spcAft>
                <a:defRPr sz="1300">
                  <a:latin typeface="Calibri" panose="020F0502020204030204" charset="0"/>
                  <a:ea typeface="宋体" panose="02010600030101010101" pitchFamily="2" charset="-122"/>
                </a:defRPr>
              </a:lvl8pPr>
              <a:lvl9pPr marL="3886200" indent="-228600" defTabSz="514350" eaLnBrk="0" fontAlgn="base" hangingPunct="0">
                <a:spcBef>
                  <a:spcPct val="0"/>
                </a:spcBef>
                <a:spcAft>
                  <a:spcPct val="0"/>
                </a:spcAft>
                <a:defRPr sz="1300">
                  <a:latin typeface="Calibri" panose="020F0502020204030204" charset="0"/>
                  <a:ea typeface="宋体" panose="02010600030101010101" pitchFamily="2" charset="-122"/>
                </a:defRPr>
              </a:lvl9pPr>
            </a:lstStyle>
            <a:p>
              <a:r>
                <a:rPr lang="zh-CN" altLang="en-US" noProof="1"/>
                <a:t>• 能根据业务需要规划、设计简单模型。</a:t>
              </a:r>
            </a:p>
          </p:txBody>
        </p:sp>
        <p:sp>
          <p:nvSpPr>
            <p:cNvPr id="4" name="文本框 7"/>
            <p:cNvSpPr txBox="1">
              <a:spLocks noChangeArrowheads="1"/>
            </p:cNvSpPr>
            <p:nvPr/>
          </p:nvSpPr>
          <p:spPr bwMode="auto">
            <a:xfrm>
              <a:off x="4015" y="4235"/>
              <a:ext cx="11881" cy="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514350">
                <a:defRPr sz="1300">
                  <a:solidFill>
                    <a:schemeClr val="tx1"/>
                  </a:solidFill>
                  <a:latin typeface="Calibri" panose="020F0502020204030204" charset="0"/>
                  <a:ea typeface="宋体" panose="02010600030101010101" pitchFamily="2" charset="-122"/>
                </a:defRPr>
              </a:lvl1pPr>
              <a:lvl2pPr marL="742950" indent="-285750" defTabSz="514350">
                <a:defRPr sz="1300">
                  <a:solidFill>
                    <a:schemeClr val="tx1"/>
                  </a:solidFill>
                  <a:latin typeface="Calibri" panose="020F0502020204030204" charset="0"/>
                  <a:ea typeface="宋体" panose="02010600030101010101" pitchFamily="2" charset="-122"/>
                </a:defRPr>
              </a:lvl2pPr>
              <a:lvl3pPr marL="1143000" indent="-228600" defTabSz="514350">
                <a:defRPr sz="1300">
                  <a:solidFill>
                    <a:schemeClr val="tx1"/>
                  </a:solidFill>
                  <a:latin typeface="Calibri" panose="020F0502020204030204" charset="0"/>
                  <a:ea typeface="宋体" panose="02010600030101010101" pitchFamily="2" charset="-122"/>
                </a:defRPr>
              </a:lvl3pPr>
              <a:lvl4pPr marL="1600200" indent="-228600" defTabSz="514350">
                <a:defRPr sz="1300">
                  <a:solidFill>
                    <a:schemeClr val="tx1"/>
                  </a:solidFill>
                  <a:latin typeface="Calibri" panose="020F0502020204030204" charset="0"/>
                  <a:ea typeface="宋体" panose="02010600030101010101" pitchFamily="2" charset="-122"/>
                </a:defRPr>
              </a:lvl4pPr>
              <a:lvl5pPr marL="2057400" indent="-228600" defTabSz="514350">
                <a:defRPr sz="1300">
                  <a:solidFill>
                    <a:schemeClr val="tx1"/>
                  </a:solidFill>
                  <a:latin typeface="Calibri" panose="020F050202020403020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l" hangingPunct="0">
                <a:buFontTx/>
                <a:buNone/>
              </a:pPr>
              <a:r>
                <a:rPr lang="zh-CN" altLang="en-US" sz="2000" kern="0" noProof="1">
                  <a:solidFill>
                    <a:schemeClr val="tx1">
                      <a:lumMod val="75000"/>
                      <a:lumOff val="25000"/>
                    </a:schemeClr>
                  </a:solidFill>
                  <a:latin typeface="微软雅黑" panose="020B0503020204020204" pitchFamily="34" charset="-122"/>
                  <a:ea typeface="微软雅黑" panose="020B0503020204020204" pitchFamily="34" charset="-122"/>
                  <a:cs typeface="Noto Sans S Chinese Medium" panose="020B0600000000000000" charset="-122"/>
                </a:rPr>
                <a:t>• 能运用三维建模工具绘制简单的建筑类三维数字模型。</a:t>
              </a:r>
              <a:endParaRPr lang="zh-CN" altLang="en-US" sz="2000" kern="0" noProof="1">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charset="-122"/>
              </a:endParaRPr>
            </a:p>
          </p:txBody>
        </p:sp>
        <p:sp>
          <p:nvSpPr>
            <p:cNvPr id="5" name="文本框 7"/>
            <p:cNvSpPr txBox="1">
              <a:spLocks noChangeArrowheads="1"/>
            </p:cNvSpPr>
            <p:nvPr/>
          </p:nvSpPr>
          <p:spPr bwMode="auto">
            <a:xfrm>
              <a:off x="4015" y="5419"/>
              <a:ext cx="11823" cy="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514350">
                <a:defRPr sz="1300">
                  <a:solidFill>
                    <a:schemeClr val="tx1"/>
                  </a:solidFill>
                  <a:latin typeface="Calibri" panose="020F0502020204030204" charset="0"/>
                  <a:ea typeface="宋体" panose="02010600030101010101" pitchFamily="2" charset="-122"/>
                </a:defRPr>
              </a:lvl1pPr>
              <a:lvl2pPr marL="742950" indent="-285750" defTabSz="514350">
                <a:defRPr sz="1300">
                  <a:solidFill>
                    <a:schemeClr val="tx1"/>
                  </a:solidFill>
                  <a:latin typeface="Calibri" panose="020F0502020204030204" charset="0"/>
                  <a:ea typeface="宋体" panose="02010600030101010101" pitchFamily="2" charset="-122"/>
                </a:defRPr>
              </a:lvl2pPr>
              <a:lvl3pPr marL="1143000" indent="-228600" defTabSz="514350">
                <a:defRPr sz="1300">
                  <a:solidFill>
                    <a:schemeClr val="tx1"/>
                  </a:solidFill>
                  <a:latin typeface="Calibri" panose="020F0502020204030204" charset="0"/>
                  <a:ea typeface="宋体" panose="02010600030101010101" pitchFamily="2" charset="-122"/>
                </a:defRPr>
              </a:lvl3pPr>
              <a:lvl4pPr marL="1600200" indent="-228600" defTabSz="514350">
                <a:defRPr sz="1300">
                  <a:solidFill>
                    <a:schemeClr val="tx1"/>
                  </a:solidFill>
                  <a:latin typeface="Calibri" panose="020F0502020204030204" charset="0"/>
                  <a:ea typeface="宋体" panose="02010600030101010101" pitchFamily="2" charset="-122"/>
                </a:defRPr>
              </a:lvl4pPr>
              <a:lvl5pPr marL="2057400" indent="-228600" defTabSz="514350">
                <a:defRPr sz="1300">
                  <a:solidFill>
                    <a:schemeClr val="tx1"/>
                  </a:solidFill>
                  <a:latin typeface="Calibri" panose="020F050202020403020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l" hangingPunct="0">
                <a:buClrTx/>
                <a:buSzTx/>
                <a:buFontTx/>
                <a:buNone/>
              </a:pPr>
              <a:r>
                <a:rPr lang="zh-CN" altLang="en-US" sz="2400" kern="0" noProof="1">
                  <a:solidFill>
                    <a:schemeClr val="tx1">
                      <a:lumMod val="75000"/>
                      <a:lumOff val="25000"/>
                    </a:schemeClr>
                  </a:solidFill>
                  <a:latin typeface="Noto Sans S Chinese Medium" panose="020B0600000000000000" charset="-122"/>
                  <a:ea typeface="Noto Sans S Chinese Medium" panose="020B0600000000000000" charset="-122"/>
                  <a:cs typeface="Noto Sans S Chinese Medium" panose="020B0600000000000000" charset="-122"/>
                </a:rPr>
                <a:t>• </a:t>
              </a:r>
              <a:r>
                <a:rPr lang="zh-CN" altLang="en-US" sz="2000" kern="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会选用合适的方式发布模型。</a:t>
              </a:r>
            </a:p>
          </p:txBody>
        </p:sp>
      </p:grpSp>
    </p:spTree>
    <p:extLst>
      <p:ext uri="{BB962C8B-B14F-4D97-AF65-F5344CB8AC3E}">
        <p14:creationId xmlns:p14="http://schemas.microsoft.com/office/powerpoint/2010/main" val="3508071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5400000">
            <a:off x="523240" y="2117090"/>
            <a:ext cx="6857365" cy="2624455"/>
          </a:xfrm>
          <a:prstGeom prst="rect">
            <a:avLst/>
          </a:prstGeom>
          <a:solidFill>
            <a:srgbClr val="5B7A7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5664200" y="2205355"/>
            <a:ext cx="4286885" cy="706755"/>
          </a:xfrm>
          <a:prstGeom prst="rect">
            <a:avLst/>
          </a:prstGeom>
          <a:noFill/>
        </p:spPr>
        <p:txBody>
          <a:bodyPr wrap="square" rtlCol="0">
            <a:spAutoFit/>
          </a:bodyPr>
          <a:lstStyle/>
          <a:p>
            <a:pPr algn="dist"/>
            <a:r>
              <a:rPr lang="zh-CN" altLang="en-US" sz="4000" b="1" dirty="0">
                <a:solidFill>
                  <a:srgbClr val="F65738"/>
                </a:solidFill>
                <a:latin typeface="微软雅黑" panose="020B0503020204020204" charset="-122"/>
                <a:ea typeface="微软雅黑" panose="020B0503020204020204" charset="-122"/>
                <a:cs typeface="微软雅黑" panose="020B0503020204020204" charset="-122"/>
              </a:rPr>
              <a:t>规划室内装修模型</a:t>
            </a:r>
          </a:p>
        </p:txBody>
      </p:sp>
      <p:grpSp>
        <p:nvGrpSpPr>
          <p:cNvPr id="16" name="组合 15"/>
          <p:cNvGrpSpPr/>
          <p:nvPr/>
        </p:nvGrpSpPr>
        <p:grpSpPr>
          <a:xfrm>
            <a:off x="6167755" y="3213100"/>
            <a:ext cx="4665980" cy="1954530"/>
            <a:chOff x="9713" y="5060"/>
            <a:chExt cx="7348" cy="3078"/>
          </a:xfrm>
        </p:grpSpPr>
        <p:sp>
          <p:nvSpPr>
            <p:cNvPr id="27" name="文本框 26"/>
            <p:cNvSpPr txBox="1"/>
            <p:nvPr/>
          </p:nvSpPr>
          <p:spPr>
            <a:xfrm>
              <a:off x="10054" y="5060"/>
              <a:ext cx="7007" cy="3078"/>
            </a:xfrm>
            <a:prstGeom prst="rect">
              <a:avLst/>
            </a:prstGeom>
            <a:noFill/>
          </p:spPr>
          <p:txBody>
            <a:bodyPr wrap="square" rtlCol="0">
              <a:spAutoFit/>
            </a:bodyPr>
            <a:lstStyle/>
            <a:p>
              <a:pPr algn="l" fontAlgn="auto">
                <a:lnSpc>
                  <a:spcPct val="150000"/>
                </a:lnSpc>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任务描述</a:t>
              </a:r>
            </a:p>
            <a:p>
              <a:pPr algn="l" fontAlgn="auto">
                <a:lnSpc>
                  <a:spcPct val="150000"/>
                </a:lnSpc>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任务分析</a:t>
              </a:r>
            </a:p>
            <a:p>
              <a:pPr algn="l" fontAlgn="auto">
                <a:lnSpc>
                  <a:spcPct val="150000"/>
                </a:lnSpc>
                <a:buClrTx/>
                <a:buSzTx/>
                <a:buFontTx/>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任务实施</a:t>
              </a:r>
            </a:p>
          </p:txBody>
        </p:sp>
        <p:sp>
          <p:nvSpPr>
            <p:cNvPr id="9" name="椭圆 8"/>
            <p:cNvSpPr/>
            <p:nvPr/>
          </p:nvSpPr>
          <p:spPr>
            <a:xfrm>
              <a:off x="9713" y="562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9713" y="664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9713" y="7668"/>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文本框 2"/>
          <p:cNvSpPr txBox="1"/>
          <p:nvPr/>
        </p:nvSpPr>
        <p:spPr>
          <a:xfrm>
            <a:off x="3792220" y="1772920"/>
            <a:ext cx="471805" cy="2306955"/>
          </a:xfrm>
          <a:prstGeom prst="rect">
            <a:avLst/>
          </a:prstGeom>
          <a:noFill/>
        </p:spPr>
        <p:txBody>
          <a:bodyPr wrap="square" rtlCol="0" anchor="t">
            <a:spAutoFit/>
          </a:bodyPr>
          <a:lstStyle/>
          <a:p>
            <a:pPr algn="dist"/>
            <a:r>
              <a:rPr lang="zh-CN" altLang="en-US" sz="4800" b="1">
                <a:solidFill>
                  <a:schemeClr val="bg1"/>
                </a:solidFill>
                <a:latin typeface="微软雅黑" panose="020B0503020204020204" charset="-122"/>
                <a:ea typeface="微软雅黑" panose="020B0503020204020204" charset="-122"/>
                <a:cs typeface="微软雅黑" panose="020B0503020204020204" charset="-122"/>
                <a:sym typeface="+mn-ea"/>
              </a:rPr>
              <a:t>任务1</a:t>
            </a:r>
          </a:p>
        </p:txBody>
      </p:sp>
      <p:grpSp>
        <p:nvGrpSpPr>
          <p:cNvPr id="11" name="组合 10"/>
          <p:cNvGrpSpPr/>
          <p:nvPr/>
        </p:nvGrpSpPr>
        <p:grpSpPr>
          <a:xfrm>
            <a:off x="3545840" y="1465580"/>
            <a:ext cx="1034415" cy="2755265"/>
            <a:chOff x="5584" y="2308"/>
            <a:chExt cx="1629" cy="4339"/>
          </a:xfrm>
        </p:grpSpPr>
        <p:cxnSp>
          <p:nvCxnSpPr>
            <p:cNvPr id="6" name="直接连接符 5"/>
            <p:cNvCxnSpPr/>
            <p:nvPr/>
          </p:nvCxnSpPr>
          <p:spPr>
            <a:xfrm flipH="1">
              <a:off x="5614" y="5967"/>
              <a:ext cx="6" cy="68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584" y="6647"/>
              <a:ext cx="604"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543" y="2338"/>
              <a:ext cx="670"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194" y="2308"/>
              <a:ext cx="0" cy="57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030342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2338070" y="2275840"/>
            <a:ext cx="7597775" cy="1292960"/>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2708275" y="2421255"/>
            <a:ext cx="7001510" cy="1015663"/>
          </a:xfrm>
          <a:prstGeom prst="rect">
            <a:avLst/>
          </a:prstGeom>
          <a:noFill/>
        </p:spPr>
        <p:txBody>
          <a:bodyPr wrap="square" rtlCol="0" anchor="t">
            <a:spAutoFit/>
          </a:bodyPr>
          <a:lstStyle/>
          <a:p>
            <a:pPr indent="508000" fontAlgn="auto">
              <a:lnSpc>
                <a:spcPct val="100000"/>
              </a:lnSpc>
              <a:extLst>
                <a:ext uri="{35155182-B16C-46BC-9424-99874614C6A1}">
                  <wpsdc:indentchars xmlns="" xmlns:wpsdc="http://www.wps.cn/officeDocument/2017/drawingmlCustomData" val="200" checksum="282533468"/>
                </a:ext>
              </a:extLst>
            </a:pP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三维设计创客团队市场调研任务组进行调研、测量，收集、整理室内装修需求，在此基础上绘制出草图，为后续的模型设计工作做准备。</a:t>
            </a:r>
          </a:p>
        </p:txBody>
      </p:sp>
      <p:grpSp>
        <p:nvGrpSpPr>
          <p:cNvPr id="12" name="组合 11"/>
          <p:cNvGrpSpPr/>
          <p:nvPr/>
        </p:nvGrpSpPr>
        <p:grpSpPr>
          <a:xfrm>
            <a:off x="0" y="-26670"/>
            <a:ext cx="12459970" cy="904875"/>
            <a:chOff x="0" y="-42"/>
            <a:chExt cx="19622" cy="1425"/>
          </a:xfrm>
        </p:grpSpPr>
        <p:sp>
          <p:nvSpPr>
            <p:cNvPr id="10" name="矩形 9"/>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302" y="184"/>
              <a:ext cx="1304" cy="1199"/>
              <a:chOff x="756" y="1232"/>
              <a:chExt cx="1304" cy="1199"/>
            </a:xfrm>
          </p:grpSpPr>
          <p:sp>
            <p:nvSpPr>
              <p:cNvPr id="3" name="矩形 2"/>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任务描述</a:t>
              </a:r>
            </a:p>
          </p:txBody>
        </p:sp>
        <p:sp>
          <p:nvSpPr>
            <p:cNvPr id="9" name="矩形 8"/>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3228" y="71"/>
              <a:ext cx="6394" cy="727"/>
            </a:xfrm>
            <a:prstGeom prst="rect">
              <a:avLst/>
            </a:prstGeom>
            <a:noFill/>
          </p:spPr>
          <p:txBody>
            <a:bodyPr wrap="square" rtlCol="0" anchor="t">
              <a:spAutoFit/>
            </a:bodyPr>
            <a:lstStyle/>
            <a:p>
              <a:r>
                <a:rPr lang="zh-CN" altLang="en-US" sz="2400" b="1" dirty="0">
                  <a:solidFill>
                    <a:srgbClr val="FFFF00"/>
                  </a:solidFill>
                  <a:sym typeface="+mn-ea"/>
                </a:rPr>
                <a:t>任务1  规划室内装修模型</a:t>
              </a:r>
            </a:p>
          </p:txBody>
        </p:sp>
      </p:grpSp>
    </p:spTree>
    <p:extLst>
      <p:ext uri="{BB962C8B-B14F-4D97-AF65-F5344CB8AC3E}">
        <p14:creationId xmlns:p14="http://schemas.microsoft.com/office/powerpoint/2010/main" val="13598245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1020445" y="1987550"/>
            <a:ext cx="10140315" cy="1509250"/>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1488440" y="2059305"/>
            <a:ext cx="9389110" cy="1323439"/>
          </a:xfrm>
          <a:prstGeom prst="rect">
            <a:avLst/>
          </a:prstGeom>
          <a:noFill/>
        </p:spPr>
        <p:txBody>
          <a:bodyPr wrap="square" rtlCol="0" anchor="t">
            <a:spAutoFit/>
          </a:bodyPr>
          <a:lstStyle/>
          <a:p>
            <a:pPr indent="508000" fontAlgn="auto">
              <a:lnSpc>
                <a:spcPct val="100000"/>
              </a:lnSpc>
              <a:extLst>
                <a:ext uri="{35155182-B16C-46BC-9424-99874614C6A1}">
                  <wpsdc:indentchars xmlns="" xmlns:wpsdc="http://www.wps.cn/officeDocument/2017/drawingmlCustomData" val="200" checksum="282533468"/>
                </a:ext>
              </a:extLst>
            </a:pP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市场调研任务组成员找到张老师进行了多次沟通，并到现场开展了详细的勘测，收集、整理张老师的需求，并对收集整理的资料进行研究、分析、讨论，决定先列出需求清单，再根据需求清单规划、优化、确定项目及布局，最后绘制装修模型草图。</a:t>
            </a:r>
          </a:p>
        </p:txBody>
      </p:sp>
      <p:sp>
        <p:nvSpPr>
          <p:cNvPr id="25" name="文本框 24"/>
          <p:cNvSpPr txBox="1"/>
          <p:nvPr/>
        </p:nvSpPr>
        <p:spPr>
          <a:xfrm>
            <a:off x="5304155" y="5012055"/>
            <a:ext cx="1637030" cy="450850"/>
          </a:xfrm>
          <a:prstGeom prst="rect">
            <a:avLst/>
          </a:prstGeom>
          <a:noFill/>
        </p:spPr>
        <p:txBody>
          <a:bodyPr wrap="square" rtlCol="0">
            <a:spAutoFit/>
          </a:bodyPr>
          <a:lstStyle/>
          <a:p>
            <a:pPr indent="0">
              <a:lnSpc>
                <a:spcPct val="130000"/>
              </a:lnSpc>
              <a:buFont typeface="Wingdings" panose="05000000000000000000" pitchFamily="2" charset="2"/>
              <a:buNone/>
            </a:pPr>
            <a:r>
              <a:rPr lang="zh-CN" altLang="en-US" sz="1800">
                <a:sym typeface="+mn-lt"/>
              </a:rPr>
              <a:t>任务路线图</a:t>
            </a:r>
          </a:p>
        </p:txBody>
      </p:sp>
      <p:grpSp>
        <p:nvGrpSpPr>
          <p:cNvPr id="10" name="组合 9"/>
          <p:cNvGrpSpPr/>
          <p:nvPr/>
        </p:nvGrpSpPr>
        <p:grpSpPr>
          <a:xfrm>
            <a:off x="3288030" y="4286885"/>
            <a:ext cx="5255895" cy="488950"/>
            <a:chOff x="5367" y="5491"/>
            <a:chExt cx="8277" cy="770"/>
          </a:xfrm>
        </p:grpSpPr>
        <p:sp>
          <p:nvSpPr>
            <p:cNvPr id="17" name="标题 1"/>
            <p:cNvSpPr>
              <a:spLocks noGrp="1"/>
            </p:cNvSpPr>
            <p:nvPr/>
          </p:nvSpPr>
          <p:spPr>
            <a:xfrm>
              <a:off x="7597" y="5521"/>
              <a:ext cx="4090" cy="680"/>
            </a:xfrm>
            <a:prstGeom prst="rect">
              <a:avLst/>
            </a:prstGeom>
          </p:spPr>
          <p:txBody>
            <a:bodyPr vert="horz" lIns="91440" tIns="45720" rIns="91440" bIns="45720" rtlCol="0" anchor="ctr">
              <a:noAutofit/>
            </a:bodyPr>
            <a:lstStyle>
              <a:lvl1pPr algn="l">
                <a:defRPr sz="1800" b="1">
                  <a:solidFill>
                    <a:srgbClr val="1C9292"/>
                  </a:solidFill>
                  <a:latin typeface="微软雅黑" panose="020B0503020204020204" charset="-122"/>
                  <a:ea typeface="微软雅黑" panose="020B0503020204020204" charset="-122"/>
                </a:defRPr>
              </a:lvl1pPr>
            </a:lstStyle>
            <a:p>
              <a:pPr algn="ctr"/>
              <a:r>
                <a:rPr lang="zh-CN" altLang="en-US" sz="2000" b="0" kern="0" spc="100" dirty="0">
                  <a:solidFill>
                    <a:schemeClr val="bg1"/>
                  </a:solidFill>
                  <a:uFillTx/>
                  <a:cs typeface="Noto Sans S Chinese Medium" panose="020B0600000000000000" charset="-122"/>
                  <a:sym typeface="+mn-ea"/>
                </a:rPr>
                <a:t>功能分析</a:t>
              </a:r>
            </a:p>
          </p:txBody>
        </p:sp>
        <p:pic>
          <p:nvPicPr>
            <p:cNvPr id="18" name="图片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86" y="5521"/>
              <a:ext cx="968" cy="694"/>
            </a:xfrm>
            <a:prstGeom prst="rect">
              <a:avLst/>
            </a:prstGeom>
          </p:spPr>
        </p:pic>
        <p:grpSp>
          <p:nvGrpSpPr>
            <p:cNvPr id="24" name="组合 23"/>
            <p:cNvGrpSpPr/>
            <p:nvPr/>
          </p:nvGrpSpPr>
          <p:grpSpPr>
            <a:xfrm>
              <a:off x="9932" y="5491"/>
              <a:ext cx="3712" cy="762"/>
              <a:chOff x="1462" y="3280"/>
              <a:chExt cx="4090" cy="844"/>
            </a:xfrm>
          </p:grpSpPr>
          <p:sp>
            <p:nvSpPr>
              <p:cNvPr id="22" name="任意多边形 6"/>
              <p:cNvSpPr/>
              <p:nvPr userDrawn="1"/>
            </p:nvSpPr>
            <p:spPr>
              <a:xfrm>
                <a:off x="1690" y="3280"/>
                <a:ext cx="3423" cy="84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ndParaRPr>
              </a:p>
            </p:txBody>
          </p:sp>
          <p:sp>
            <p:nvSpPr>
              <p:cNvPr id="23" name="标题 1"/>
              <p:cNvSpPr>
                <a:spLocks noGrp="1"/>
              </p:cNvSpPr>
              <p:nvPr/>
            </p:nvSpPr>
            <p:spPr>
              <a:xfrm>
                <a:off x="1462" y="3402"/>
                <a:ext cx="4090" cy="680"/>
              </a:xfrm>
              <a:prstGeom prst="rect">
                <a:avLst/>
              </a:prstGeom>
            </p:spPr>
            <p:txBody>
              <a:bodyPr vert="horz" lIns="91440" tIns="45720" rIns="91440" bIns="45720" rtlCol="0" anchor="ctr">
                <a:noAutofit/>
              </a:bodyPr>
              <a:lstStyle>
                <a:lvl1pPr algn="l">
                  <a:defRPr sz="1800" b="1">
                    <a:solidFill>
                      <a:srgbClr val="1C9292"/>
                    </a:solidFill>
                    <a:latin typeface="微软雅黑" panose="020B0503020204020204" charset="-122"/>
                    <a:ea typeface="微软雅黑" panose="020B0503020204020204" charset="-122"/>
                  </a:defRPr>
                </a:lvl1pPr>
              </a:lstStyle>
              <a:p>
                <a:pPr algn="ctr"/>
                <a:r>
                  <a:rPr lang="zh-CN" altLang="en-US" sz="2000" b="0" kern="0" spc="100" dirty="0">
                    <a:solidFill>
                      <a:schemeClr val="bg1"/>
                    </a:solidFill>
                    <a:uFillTx/>
                    <a:cs typeface="Noto Sans S Chinese Medium" panose="020B0600000000000000" charset="-122"/>
                    <a:sym typeface="+mn-ea"/>
                  </a:rPr>
                  <a:t>绘制草图</a:t>
                </a:r>
              </a:p>
            </p:txBody>
          </p:sp>
        </p:grpSp>
        <p:grpSp>
          <p:nvGrpSpPr>
            <p:cNvPr id="27" name="组合 26"/>
            <p:cNvGrpSpPr/>
            <p:nvPr/>
          </p:nvGrpSpPr>
          <p:grpSpPr>
            <a:xfrm>
              <a:off x="5367" y="5499"/>
              <a:ext cx="3106" cy="762"/>
              <a:chOff x="8646" y="3304"/>
              <a:chExt cx="4136" cy="844"/>
            </a:xfrm>
          </p:grpSpPr>
          <p:sp>
            <p:nvSpPr>
              <p:cNvPr id="28" name="任意多边形 6"/>
              <p:cNvSpPr/>
              <p:nvPr userDrawn="1"/>
            </p:nvSpPr>
            <p:spPr>
              <a:xfrm>
                <a:off x="8646" y="3304"/>
                <a:ext cx="4136" cy="84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ndParaRPr>
              </a:p>
            </p:txBody>
          </p:sp>
          <p:sp>
            <p:nvSpPr>
              <p:cNvPr id="29" name="标题 1"/>
              <p:cNvSpPr>
                <a:spLocks noGrp="1"/>
              </p:cNvSpPr>
              <p:nvPr/>
            </p:nvSpPr>
            <p:spPr>
              <a:xfrm>
                <a:off x="8650" y="3402"/>
                <a:ext cx="4090" cy="680"/>
              </a:xfrm>
              <a:prstGeom prst="rect">
                <a:avLst/>
              </a:prstGeom>
            </p:spPr>
            <p:txBody>
              <a:bodyPr vert="horz" lIns="91440" tIns="45720" rIns="91440" bIns="45720" rtlCol="0" anchor="ctr">
                <a:noAutofit/>
              </a:bodyPr>
              <a:lstStyle>
                <a:lvl1pPr algn="l">
                  <a:defRPr sz="1800" b="1">
                    <a:solidFill>
                      <a:srgbClr val="1C9292"/>
                    </a:solidFill>
                    <a:latin typeface="微软雅黑" panose="020B0503020204020204" charset="-122"/>
                    <a:ea typeface="微软雅黑" panose="020B0503020204020204" charset="-122"/>
                  </a:defRPr>
                </a:lvl1pPr>
              </a:lstStyle>
              <a:p>
                <a:pPr algn="ctr"/>
                <a:r>
                  <a:rPr lang="zh-CN" altLang="en-US" sz="2000" b="0" kern="0" spc="100" dirty="0">
                    <a:solidFill>
                      <a:schemeClr val="bg1"/>
                    </a:solidFill>
                    <a:uFillTx/>
                    <a:cs typeface="Noto Sans S Chinese Medium" panose="020B0600000000000000" charset="-122"/>
                    <a:sym typeface="+mn-ea"/>
                  </a:rPr>
                  <a:t>需求调研</a:t>
                </a:r>
              </a:p>
            </p:txBody>
          </p:sp>
        </p:grpSp>
      </p:grpSp>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任务分析</a:t>
              </a: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p:cNvSpPr txBox="1"/>
            <p:nvPr/>
          </p:nvSpPr>
          <p:spPr>
            <a:xfrm>
              <a:off x="14022" y="71"/>
              <a:ext cx="4698" cy="725"/>
            </a:xfrm>
            <a:prstGeom prst="rect">
              <a:avLst/>
            </a:prstGeom>
            <a:noFill/>
          </p:spPr>
          <p:txBody>
            <a:bodyPr wrap="none" rtlCol="0" anchor="t">
              <a:spAutoFit/>
            </a:bodyPr>
            <a:lstStyle/>
            <a:p>
              <a:r>
                <a:rPr lang="zh-CN" altLang="en-US" sz="2400" b="1">
                  <a:solidFill>
                    <a:srgbClr val="FFFF00"/>
                  </a:solidFill>
                  <a:sym typeface="+mn-ea"/>
                </a:rPr>
                <a:t>任务1   设计员工手册</a:t>
              </a:r>
            </a:p>
          </p:txBody>
        </p:sp>
      </p:grpSp>
      <p:grpSp>
        <p:nvGrpSpPr>
          <p:cNvPr id="26" name="组合 25">
            <a:extLst>
              <a:ext uri="{FF2B5EF4-FFF2-40B4-BE49-F238E27FC236}">
                <a16:creationId xmlns:a16="http://schemas.microsoft.com/office/drawing/2014/main" id="{646CF7E7-F437-4AC2-BE1C-3F437156B87B}"/>
              </a:ext>
            </a:extLst>
          </p:cNvPr>
          <p:cNvGrpSpPr/>
          <p:nvPr/>
        </p:nvGrpSpPr>
        <p:grpSpPr>
          <a:xfrm>
            <a:off x="0" y="-26670"/>
            <a:ext cx="12459970" cy="904875"/>
            <a:chOff x="0" y="-42"/>
            <a:chExt cx="19622" cy="1425"/>
          </a:xfrm>
        </p:grpSpPr>
        <p:sp>
          <p:nvSpPr>
            <p:cNvPr id="30" name="矩形 29">
              <a:extLst>
                <a:ext uri="{FF2B5EF4-FFF2-40B4-BE49-F238E27FC236}">
                  <a16:creationId xmlns:a16="http://schemas.microsoft.com/office/drawing/2014/main" id="{EC62531C-2C67-41AD-B8BD-4CECC3E2E68E}"/>
                </a:ext>
              </a:extLst>
            </p:cNvPr>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a:extLst>
                <a:ext uri="{FF2B5EF4-FFF2-40B4-BE49-F238E27FC236}">
                  <a16:creationId xmlns:a16="http://schemas.microsoft.com/office/drawing/2014/main" id="{F7672E58-F4E6-4847-9CD0-73282B340691}"/>
                </a:ext>
              </a:extLst>
            </p:cNvPr>
            <p:cNvGrpSpPr/>
            <p:nvPr/>
          </p:nvGrpSpPr>
          <p:grpSpPr>
            <a:xfrm>
              <a:off x="302" y="184"/>
              <a:ext cx="1304" cy="1199"/>
              <a:chOff x="756" y="1232"/>
              <a:chExt cx="1304" cy="1199"/>
            </a:xfrm>
          </p:grpSpPr>
          <p:sp>
            <p:nvSpPr>
              <p:cNvPr id="44" name="矩形 43">
                <a:extLst>
                  <a:ext uri="{FF2B5EF4-FFF2-40B4-BE49-F238E27FC236}">
                    <a16:creationId xmlns:a16="http://schemas.microsoft.com/office/drawing/2014/main" id="{27FDBCE5-AE00-4706-8836-8A9E7F591247}"/>
                  </a:ext>
                </a:extLst>
              </p:cNvPr>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a:extLst>
                  <a:ext uri="{FF2B5EF4-FFF2-40B4-BE49-F238E27FC236}">
                    <a16:creationId xmlns:a16="http://schemas.microsoft.com/office/drawing/2014/main" id="{EE64914D-062B-4A0A-A422-7CE5C8B3DA74}"/>
                  </a:ext>
                </a:extLst>
              </p:cNvPr>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a:extLst>
                  <a:ext uri="{FF2B5EF4-FFF2-40B4-BE49-F238E27FC236}">
                    <a16:creationId xmlns:a16="http://schemas.microsoft.com/office/drawing/2014/main" id="{DCBE749E-8B43-4E58-8659-0358F3C8EB4A}"/>
                  </a:ext>
                </a:extLst>
              </p:cNvPr>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文本框 33">
              <a:extLst>
                <a:ext uri="{FF2B5EF4-FFF2-40B4-BE49-F238E27FC236}">
                  <a16:creationId xmlns:a16="http://schemas.microsoft.com/office/drawing/2014/main" id="{6FCE7E8C-37EE-41B1-88B1-DB5106B689C3}"/>
                </a:ext>
              </a:extLst>
            </p:cNvPr>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任务分析</a:t>
              </a:r>
            </a:p>
          </p:txBody>
        </p:sp>
        <p:sp>
          <p:nvSpPr>
            <p:cNvPr id="42" name="矩形 41">
              <a:extLst>
                <a:ext uri="{FF2B5EF4-FFF2-40B4-BE49-F238E27FC236}">
                  <a16:creationId xmlns:a16="http://schemas.microsoft.com/office/drawing/2014/main" id="{1B27951D-A31D-4D25-AB13-C07CDE45DB87}"/>
                </a:ext>
              </a:extLst>
            </p:cNvPr>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文本框 42">
              <a:extLst>
                <a:ext uri="{FF2B5EF4-FFF2-40B4-BE49-F238E27FC236}">
                  <a16:creationId xmlns:a16="http://schemas.microsoft.com/office/drawing/2014/main" id="{900FC4C0-55ED-4F65-B568-6256996D3283}"/>
                </a:ext>
              </a:extLst>
            </p:cNvPr>
            <p:cNvSpPr txBox="1"/>
            <p:nvPr/>
          </p:nvSpPr>
          <p:spPr>
            <a:xfrm>
              <a:off x="13228" y="71"/>
              <a:ext cx="6394" cy="727"/>
            </a:xfrm>
            <a:prstGeom prst="rect">
              <a:avLst/>
            </a:prstGeom>
            <a:noFill/>
          </p:spPr>
          <p:txBody>
            <a:bodyPr wrap="square" rtlCol="0" anchor="t">
              <a:spAutoFit/>
            </a:bodyPr>
            <a:lstStyle/>
            <a:p>
              <a:r>
                <a:rPr lang="zh-CN" altLang="en-US" sz="2400" b="1" dirty="0">
                  <a:solidFill>
                    <a:srgbClr val="FFFF00"/>
                  </a:solidFill>
                  <a:sym typeface="+mn-ea"/>
                </a:rPr>
                <a:t>任务1  规划室内装修模型</a:t>
              </a:r>
            </a:p>
          </p:txBody>
        </p:sp>
      </p:grpSp>
    </p:spTree>
    <p:extLst>
      <p:ext uri="{BB962C8B-B14F-4D97-AF65-F5344CB8AC3E}">
        <p14:creationId xmlns:p14="http://schemas.microsoft.com/office/powerpoint/2010/main" val="4041750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up)">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31950" y="1917065"/>
            <a:ext cx="7043420" cy="398780"/>
          </a:xfrm>
          <a:prstGeom prst="rect">
            <a:avLst/>
          </a:prstGeom>
          <a:noFill/>
        </p:spPr>
        <p:txBody>
          <a:bodyPr wrap="square" rtlCol="0" anchor="t">
            <a:spAutoFit/>
          </a:bodyPr>
          <a:lstStyle/>
          <a:p>
            <a:pPr indent="508000" fontAlgn="auto">
              <a:extLst>
                <a:ext uri="{35155182-B16C-46BC-9424-99874614C6A1}">
                  <wpsdc:indentchars xmlns="" xmlns:wpsdc="http://www.wps.cn/officeDocument/2017/drawingmlCustomData" val="200" checksum="282533468"/>
                </a:ext>
              </a:extLst>
            </a:pPr>
            <a:r>
              <a:rPr lang="zh-CN" altLang="en-US" sz="2000" dirty="0">
                <a:solidFill>
                  <a:srgbClr val="F65738"/>
                </a:solidFill>
              </a:rPr>
              <a:t>（</a:t>
            </a:r>
            <a:r>
              <a:rPr lang="en-US" altLang="zh-CN" sz="2000" dirty="0">
                <a:solidFill>
                  <a:srgbClr val="F65738"/>
                </a:solidFill>
              </a:rPr>
              <a:t>1</a:t>
            </a:r>
            <a:r>
              <a:rPr lang="zh-CN" altLang="en-US" sz="2000" dirty="0">
                <a:solidFill>
                  <a:srgbClr val="F65738"/>
                </a:solidFill>
              </a:rPr>
              <a:t>）需求调研表    制作如图所示装修模型需求调研表。</a:t>
            </a:r>
          </a:p>
        </p:txBody>
      </p:sp>
      <p:sp>
        <p:nvSpPr>
          <p:cNvPr id="4" name="文本框 3"/>
          <p:cNvSpPr txBox="1"/>
          <p:nvPr/>
        </p:nvSpPr>
        <p:spPr>
          <a:xfrm>
            <a:off x="5187960" y="5787714"/>
            <a:ext cx="2304235" cy="368300"/>
          </a:xfrm>
          <a:prstGeom prst="rect">
            <a:avLst/>
          </a:prstGeom>
          <a:noFill/>
        </p:spPr>
        <p:txBody>
          <a:bodyPr wrap="square" rtlCol="0" anchor="t">
            <a:spAutoFit/>
          </a:bodyPr>
          <a:lstStyle/>
          <a:p>
            <a:r>
              <a:rPr lang="zh-CN" altLang="en-US" dirty="0"/>
              <a:t>装修模型需求调研表</a:t>
            </a:r>
          </a:p>
        </p:txBody>
      </p:sp>
      <p:grpSp>
        <p:nvGrpSpPr>
          <p:cNvPr id="6" name="组合 5"/>
          <p:cNvGrpSpPr/>
          <p:nvPr/>
        </p:nvGrpSpPr>
        <p:grpSpPr>
          <a:xfrm>
            <a:off x="1341120" y="1178560"/>
            <a:ext cx="5149215" cy="429260"/>
            <a:chOff x="756" y="1856"/>
            <a:chExt cx="8109" cy="676"/>
          </a:xfrm>
        </p:grpSpPr>
        <p:sp>
          <p:nvSpPr>
            <p:cNvPr id="11" name="文本框 10"/>
            <p:cNvSpPr txBox="1"/>
            <p:nvPr/>
          </p:nvSpPr>
          <p:spPr>
            <a:xfrm>
              <a:off x="1999" y="1856"/>
              <a:ext cx="6866" cy="677"/>
            </a:xfrm>
            <a:prstGeom prst="rect">
              <a:avLst/>
            </a:prstGeom>
            <a:noFill/>
          </p:spPr>
          <p:txBody>
            <a:bodyPr wrap="square" rtlCol="0">
              <a:spAutoFit/>
            </a:bodyPr>
            <a:lstStyle/>
            <a:p>
              <a:r>
                <a:rPr sz="2200" b="1" kern="0" spc="300" dirty="0" err="1">
                  <a:solidFill>
                    <a:srgbClr val="01786A"/>
                  </a:solidFill>
                  <a:latin typeface="微软雅黑" panose="020B0503020204020204" charset="-122"/>
                  <a:ea typeface="微软雅黑" panose="020B0503020204020204" charset="-122"/>
                  <a:cs typeface="微软雅黑" panose="020B0503020204020204" charset="-122"/>
                  <a:sym typeface="+mn-ea"/>
                </a:rPr>
                <a:t>需求</a:t>
              </a:r>
              <a:r>
                <a:rPr lang="zh-CN" altLang="en-US"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rPr>
                <a:t>调研</a:t>
              </a:r>
              <a:endParaRPr lang="zh-CN" sz="2000" b="1" kern="0" spc="300" dirty="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sp>
          <p:nvSpPr>
            <p:cNvPr id="13" name="圆角矩形 12"/>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b="1">
                  <a:solidFill>
                    <a:schemeClr val="bg1"/>
                  </a:solidFill>
                </a:rPr>
                <a:t>1</a:t>
              </a:r>
            </a:p>
          </p:txBody>
        </p:sp>
      </p:grpSp>
      <p:graphicFrame>
        <p:nvGraphicFramePr>
          <p:cNvPr id="17" name="表格 16">
            <a:extLst>
              <a:ext uri="{FF2B5EF4-FFF2-40B4-BE49-F238E27FC236}">
                <a16:creationId xmlns:a16="http://schemas.microsoft.com/office/drawing/2014/main" id="{7BF8474A-F567-41B8-9B54-93909DD71ADE}"/>
              </a:ext>
            </a:extLst>
          </p:cNvPr>
          <p:cNvGraphicFramePr/>
          <p:nvPr>
            <p:custDataLst>
              <p:tags r:id="rId1"/>
            </p:custDataLst>
            <p:extLst>
              <p:ext uri="{D42A27DB-BD31-4B8C-83A1-F6EECF244321}">
                <p14:modId xmlns:p14="http://schemas.microsoft.com/office/powerpoint/2010/main" val="3004255292"/>
              </p:ext>
            </p:extLst>
          </p:nvPr>
        </p:nvGraphicFramePr>
        <p:xfrm>
          <a:off x="2235517" y="2613984"/>
          <a:ext cx="8036483" cy="3059741"/>
        </p:xfrm>
        <a:graphic>
          <a:graphicData uri="http://schemas.openxmlformats.org/drawingml/2006/table">
            <a:tbl>
              <a:tblPr firstRow="1" bandRow="1">
                <a:effectLst>
                  <a:outerShdw blurRad="50800" dist="38100" dir="2700000" algn="tl" rotWithShape="0">
                    <a:srgbClr val="5B7A79">
                      <a:alpha val="40000"/>
                    </a:srgbClr>
                  </a:outerShdw>
                </a:effectLst>
                <a:tableStyleId>{C083E6E3-FA7D-4D7B-A595-EF9225AFEA82}</a:tableStyleId>
              </a:tblPr>
              <a:tblGrid>
                <a:gridCol w="2396787">
                  <a:extLst>
                    <a:ext uri="{9D8B030D-6E8A-4147-A177-3AD203B41FA5}">
                      <a16:colId xmlns:a16="http://schemas.microsoft.com/office/drawing/2014/main" val="20000"/>
                    </a:ext>
                  </a:extLst>
                </a:gridCol>
                <a:gridCol w="5639696">
                  <a:extLst>
                    <a:ext uri="{9D8B030D-6E8A-4147-A177-3AD203B41FA5}">
                      <a16:colId xmlns:a16="http://schemas.microsoft.com/office/drawing/2014/main" val="20001"/>
                    </a:ext>
                  </a:extLst>
                </a:gridCol>
              </a:tblGrid>
              <a:tr h="361983">
                <a:tc>
                  <a:txBody>
                    <a:bodyPr/>
                    <a:lstStyle/>
                    <a:p>
                      <a:pPr indent="0" algn="ctr">
                        <a:buNone/>
                      </a:pPr>
                      <a:r>
                        <a:rPr lang="zh-CN" altLang="en-US" sz="1800" b="0" i="0" u="none" strike="noStrike" baseline="0" dirty="0">
                          <a:solidFill>
                            <a:srgbClr val="FFFFFF"/>
                          </a:solidFill>
                          <a:latin typeface="FZZDXK--GBK1-0"/>
                        </a:rPr>
                        <a:t>调查项目</a:t>
                      </a:r>
                      <a:endParaRPr lang="en-US" altLang="en-US" sz="1800" dirty="0">
                        <a:solidFill>
                          <a:schemeClr val="bg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solidFill>
                      <a:srgbClr val="5B7A79"/>
                    </a:solidFill>
                  </a:tcPr>
                </a:tc>
                <a:tc>
                  <a:txBody>
                    <a:bodyPr/>
                    <a:lstStyle/>
                    <a:p>
                      <a:pPr indent="0">
                        <a:buNone/>
                      </a:pPr>
                      <a:r>
                        <a:rPr lang="zh-CN" altLang="en-US" sz="1800" b="0" i="0" u="none" strike="noStrike" baseline="0" dirty="0">
                          <a:solidFill>
                            <a:schemeClr val="tx1"/>
                          </a:solidFill>
                          <a:latin typeface="FZZDXK--GBK1-0"/>
                        </a:rPr>
                        <a:t>选项</a:t>
                      </a:r>
                      <a:endParaRPr lang="en-US" sz="1800" b="0" dirty="0">
                        <a:solidFill>
                          <a:schemeClr val="tx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solidFill>
                      <a:srgbClr val="FFFFFF"/>
                    </a:solidFill>
                  </a:tcPr>
                </a:tc>
                <a:extLst>
                  <a:ext uri="{0D108BD9-81ED-4DB2-BD59-A6C34878D82A}">
                    <a16:rowId xmlns:a16="http://schemas.microsoft.com/office/drawing/2014/main" val="10000"/>
                  </a:ext>
                </a:extLst>
              </a:tr>
              <a:tr h="335137">
                <a:tc>
                  <a:txBody>
                    <a:bodyPr/>
                    <a:lstStyle/>
                    <a:p>
                      <a:pPr indent="0" algn="ctr">
                        <a:buNone/>
                      </a:pPr>
                      <a:r>
                        <a:rPr lang="zh-CN" altLang="en-US" sz="1800" dirty="0">
                          <a:solidFill>
                            <a:schemeClr val="bg1"/>
                          </a:solidFill>
                          <a:latin typeface="等线" panose="02010600030101010101" charset="-122"/>
                          <a:ea typeface="等线" panose="02010600030101010101" charset="-122"/>
                        </a:rPr>
                        <a:t>住房类型</a:t>
                      </a:r>
                      <a:endParaRPr lang="en-US" altLang="en-US" sz="1800" dirty="0">
                        <a:solidFill>
                          <a:schemeClr val="bg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solidFill>
                      <a:srgbClr val="5B7A79"/>
                    </a:solidFill>
                  </a:tcPr>
                </a:tc>
                <a:tc>
                  <a:txBody>
                    <a:bodyPr/>
                    <a:lstStyle/>
                    <a:p>
                      <a:pPr indent="0">
                        <a:buNone/>
                      </a:pPr>
                      <a:r>
                        <a:rPr lang="zh-CN" altLang="en-US" sz="1800" dirty="0">
                          <a:latin typeface="等线" panose="02010600030101010101" charset="-122"/>
                          <a:ea typeface="等线" panose="02010600030101010101" charset="-122"/>
                        </a:rPr>
                        <a:t>〇租房　〇自有房</a:t>
                      </a:r>
                      <a:endParaRPr lang="en-US" sz="1800" dirty="0">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tcPr>
                </a:tc>
                <a:extLst>
                  <a:ext uri="{0D108BD9-81ED-4DB2-BD59-A6C34878D82A}">
                    <a16:rowId xmlns:a16="http://schemas.microsoft.com/office/drawing/2014/main" val="10001"/>
                  </a:ext>
                </a:extLst>
              </a:tr>
              <a:tr h="335137">
                <a:tc>
                  <a:txBody>
                    <a:bodyPr/>
                    <a:lstStyle/>
                    <a:p>
                      <a:pPr indent="0" algn="ctr">
                        <a:buNone/>
                      </a:pPr>
                      <a:r>
                        <a:rPr lang="zh-CN" altLang="en-US" sz="1800" dirty="0">
                          <a:solidFill>
                            <a:schemeClr val="bg1"/>
                          </a:solidFill>
                          <a:latin typeface="等线" panose="02010600030101010101" charset="-122"/>
                          <a:ea typeface="等线" panose="02010600030101010101" charset="-122"/>
                        </a:rPr>
                        <a:t>户型　　　　</a:t>
                      </a:r>
                      <a:endParaRPr lang="en-US" altLang="en-US" sz="1800" dirty="0">
                        <a:solidFill>
                          <a:schemeClr val="bg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solidFill>
                      <a:srgbClr val="5B7A79"/>
                    </a:solidFill>
                  </a:tcPr>
                </a:tc>
                <a:tc>
                  <a:txBody>
                    <a:bodyPr/>
                    <a:lstStyle/>
                    <a:p>
                      <a:pPr indent="0">
                        <a:buNone/>
                      </a:pPr>
                      <a:r>
                        <a:rPr lang="zh-CN" altLang="en-US" sz="1800" dirty="0">
                          <a:latin typeface="等线" panose="02010600030101010101" charset="-122"/>
                          <a:ea typeface="等线" panose="02010600030101010101" charset="-122"/>
                        </a:rPr>
                        <a:t>〇一居室　〇两居室　〇三居室　〇其他　　　　</a:t>
                      </a:r>
                      <a:endParaRPr lang="en-US" sz="1800" dirty="0">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tcPr>
                </a:tc>
                <a:extLst>
                  <a:ext uri="{0D108BD9-81ED-4DB2-BD59-A6C34878D82A}">
                    <a16:rowId xmlns:a16="http://schemas.microsoft.com/office/drawing/2014/main" val="10002"/>
                  </a:ext>
                </a:extLst>
              </a:tr>
              <a:tr h="335137">
                <a:tc>
                  <a:txBody>
                    <a:bodyPr/>
                    <a:lstStyle/>
                    <a:p>
                      <a:pPr indent="0" algn="ctr">
                        <a:buNone/>
                      </a:pPr>
                      <a:r>
                        <a:rPr lang="zh-CN" altLang="en-US" sz="1800" dirty="0">
                          <a:solidFill>
                            <a:schemeClr val="bg1"/>
                          </a:solidFill>
                          <a:latin typeface="等线" panose="02010600030101010101" charset="-122"/>
                          <a:ea typeface="等线" panose="02010600030101010101" charset="-122"/>
                        </a:rPr>
                        <a:t>需要设计的房间　　　</a:t>
                      </a:r>
                      <a:endParaRPr lang="en-US" altLang="en-US" sz="1800" dirty="0">
                        <a:solidFill>
                          <a:schemeClr val="bg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solidFill>
                      <a:srgbClr val="5B7A79"/>
                    </a:solidFill>
                  </a:tcPr>
                </a:tc>
                <a:tc>
                  <a:txBody>
                    <a:bodyPr/>
                    <a:lstStyle/>
                    <a:p>
                      <a:pPr indent="0">
                        <a:buNone/>
                      </a:pPr>
                      <a:r>
                        <a:rPr lang="zh-CN" altLang="en-US" sz="1800" dirty="0">
                          <a:latin typeface="等线" panose="02010600030101010101" charset="-122"/>
                          <a:ea typeface="等线" panose="02010600030101010101" charset="-122"/>
                        </a:rPr>
                        <a:t>〇客厅　〇主卧　〇次卧　〇厨房　〇卫生间　〇其他　　　　</a:t>
                      </a:r>
                      <a:endParaRPr lang="en-US" sz="1800" dirty="0">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tcPr>
                </a:tc>
                <a:extLst>
                  <a:ext uri="{0D108BD9-81ED-4DB2-BD59-A6C34878D82A}">
                    <a16:rowId xmlns:a16="http://schemas.microsoft.com/office/drawing/2014/main" val="10003"/>
                  </a:ext>
                </a:extLst>
              </a:tr>
              <a:tr h="335137">
                <a:tc>
                  <a:txBody>
                    <a:bodyPr/>
                    <a:lstStyle/>
                    <a:p>
                      <a:pPr indent="0" algn="ctr">
                        <a:buNone/>
                      </a:pPr>
                      <a:r>
                        <a:rPr lang="zh-CN" altLang="en-US" sz="1800" dirty="0">
                          <a:solidFill>
                            <a:schemeClr val="bg1"/>
                          </a:solidFill>
                          <a:latin typeface="等线" panose="02010600030101010101" charset="-122"/>
                          <a:ea typeface="等线" panose="02010600030101010101" charset="-122"/>
                        </a:rPr>
                        <a:t>最常用到的家具　　　　</a:t>
                      </a:r>
                      <a:endParaRPr lang="en-US" altLang="en-US" sz="1800" dirty="0">
                        <a:solidFill>
                          <a:schemeClr val="bg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solidFill>
                      <a:srgbClr val="5B7A79"/>
                    </a:solidFill>
                  </a:tcPr>
                </a:tc>
                <a:tc>
                  <a:txBody>
                    <a:bodyPr/>
                    <a:lstStyle/>
                    <a:p>
                      <a:pPr indent="0">
                        <a:buNone/>
                      </a:pPr>
                      <a:r>
                        <a:rPr lang="zh-CN" altLang="en-US" sz="1800" dirty="0">
                          <a:latin typeface="等线" panose="02010600030101010101" charset="-122"/>
                          <a:ea typeface="等线" panose="02010600030101010101" charset="-122"/>
                        </a:rPr>
                        <a:t>〇桌子　〇椅子　〇柜子　〇沙发　〇其他　　　　</a:t>
                      </a:r>
                      <a:endParaRPr lang="en-US" sz="1800" dirty="0">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tcPr>
                </a:tc>
                <a:extLst>
                  <a:ext uri="{0D108BD9-81ED-4DB2-BD59-A6C34878D82A}">
                    <a16:rowId xmlns:a16="http://schemas.microsoft.com/office/drawing/2014/main" val="10004"/>
                  </a:ext>
                </a:extLst>
              </a:tr>
              <a:tr h="335137">
                <a:tc>
                  <a:txBody>
                    <a:bodyPr/>
                    <a:lstStyle/>
                    <a:p>
                      <a:pPr indent="0" algn="ctr">
                        <a:buNone/>
                      </a:pPr>
                      <a:r>
                        <a:rPr lang="zh-CN" altLang="en-US" sz="1800" dirty="0">
                          <a:solidFill>
                            <a:schemeClr val="bg1"/>
                          </a:solidFill>
                          <a:latin typeface="等线" panose="02010600030101010101" charset="-122"/>
                          <a:ea typeface="等线" panose="02010600030101010101" charset="-122"/>
                        </a:rPr>
                        <a:t>选择家具的原因　　　　</a:t>
                      </a:r>
                      <a:endParaRPr lang="en-US" altLang="en-US" sz="1800" dirty="0">
                        <a:solidFill>
                          <a:schemeClr val="bg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cap="flat" cmpd="sng" algn="ctr">
                      <a:solidFill>
                        <a:srgbClr val="83A29D"/>
                      </a:solidFill>
                      <a:prstDash val="solid"/>
                      <a:round/>
                      <a:headEnd type="none" w="med" len="med"/>
                      <a:tailEnd type="none" w="med" len="med"/>
                    </a:lnB>
                    <a:solidFill>
                      <a:srgbClr val="5B7A79"/>
                    </a:solidFill>
                  </a:tcPr>
                </a:tc>
                <a:tc>
                  <a:txBody>
                    <a:bodyPr/>
                    <a:lstStyle/>
                    <a:p>
                      <a:pPr indent="0">
                        <a:buNone/>
                      </a:pPr>
                      <a:r>
                        <a:rPr lang="zh-CN" altLang="en-US" sz="1800" dirty="0">
                          <a:latin typeface="等线" panose="02010600030101010101" charset="-122"/>
                          <a:ea typeface="等线" panose="02010600030101010101" charset="-122"/>
                        </a:rPr>
                        <a:t>〇价格　〇外形　〇功能　〇其他　　　　</a:t>
                      </a:r>
                      <a:endParaRPr lang="en-US" sz="1800" dirty="0">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cap="flat" cmpd="sng" algn="ctr">
                      <a:solidFill>
                        <a:srgbClr val="83A29D"/>
                      </a:solidFill>
                      <a:prstDash val="solid"/>
                      <a:round/>
                      <a:headEnd type="none" w="med" len="med"/>
                      <a:tailEnd type="none" w="med" len="med"/>
                    </a:lnB>
                  </a:tcPr>
                </a:tc>
                <a:extLst>
                  <a:ext uri="{0D108BD9-81ED-4DB2-BD59-A6C34878D82A}">
                    <a16:rowId xmlns:a16="http://schemas.microsoft.com/office/drawing/2014/main" val="10005"/>
                  </a:ext>
                </a:extLst>
              </a:tr>
              <a:tr h="351799">
                <a:tc>
                  <a:txBody>
                    <a:bodyPr/>
                    <a:lstStyle/>
                    <a:p>
                      <a:pPr indent="0" algn="ctr">
                        <a:buNone/>
                      </a:pPr>
                      <a:r>
                        <a:rPr lang="zh-CN" altLang="en-US" sz="1800" dirty="0">
                          <a:solidFill>
                            <a:schemeClr val="bg1"/>
                          </a:solidFill>
                          <a:latin typeface="等线" panose="02010600030101010101" charset="-122"/>
                          <a:ea typeface="等线" panose="02010600030101010101" charset="-122"/>
                        </a:rPr>
                        <a:t>需要设计的家具　　　　</a:t>
                      </a:r>
                      <a:endParaRPr lang="en-US" altLang="en-US" sz="1800" dirty="0">
                        <a:solidFill>
                          <a:schemeClr val="bg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cap="flat" cmpd="sng" algn="ctr">
                      <a:solidFill>
                        <a:srgbClr val="83A29D"/>
                      </a:solidFill>
                      <a:prstDash val="solid"/>
                      <a:round/>
                      <a:headEnd type="none" w="med" len="med"/>
                      <a:tailEnd type="none" w="med" len="med"/>
                    </a:lnR>
                    <a:lnT w="12700">
                      <a:solidFill>
                        <a:srgbClr val="83A29D"/>
                      </a:solidFill>
                      <a:prstDash val="solid"/>
                    </a:lnT>
                    <a:lnB w="12700" cap="flat" cmpd="sng" algn="ctr">
                      <a:solidFill>
                        <a:srgbClr val="83A29D"/>
                      </a:solidFill>
                      <a:prstDash val="solid"/>
                      <a:round/>
                      <a:headEnd type="none" w="med" len="med"/>
                      <a:tailEnd type="none" w="med" len="med"/>
                    </a:lnB>
                    <a:solidFill>
                      <a:srgbClr val="5B7A79"/>
                    </a:solidFill>
                  </a:tcPr>
                </a:tc>
                <a:tc>
                  <a:txBody>
                    <a:bodyPr/>
                    <a:lstStyle/>
                    <a:p>
                      <a:pPr indent="0">
                        <a:buNone/>
                      </a:pPr>
                      <a:r>
                        <a:rPr lang="zh-CN" altLang="en-US" sz="1800" dirty="0">
                          <a:latin typeface="等线" panose="02010600030101010101" charset="-122"/>
                          <a:ea typeface="等线" panose="02010600030101010101" charset="-122"/>
                        </a:rPr>
                        <a:t>〇餐桌　〇沙发　〇衣柜　〇书桌　〇书架　〇其他　　　　</a:t>
                      </a:r>
                      <a:endParaRPr lang="en-US" sz="1800" dirty="0">
                        <a:latin typeface="等线" panose="02010600030101010101" charset="-122"/>
                        <a:ea typeface="等线" panose="02010600030101010101" charset="-122"/>
                      </a:endParaRPr>
                    </a:p>
                  </a:txBody>
                  <a:tcPr marL="68580" marR="68580" marT="0" marB="0" anchor="ctr">
                    <a:lnL w="12700" cap="flat" cmpd="sng" algn="ctr">
                      <a:solidFill>
                        <a:srgbClr val="83A29D"/>
                      </a:solidFill>
                      <a:prstDash val="solid"/>
                      <a:round/>
                      <a:headEnd type="none" w="med" len="med"/>
                      <a:tailEnd type="none" w="med" len="med"/>
                    </a:lnL>
                    <a:lnR w="12700">
                      <a:solidFill>
                        <a:srgbClr val="83A29D"/>
                      </a:solidFill>
                      <a:prstDash val="solid"/>
                    </a:lnR>
                    <a:lnT w="12700">
                      <a:solidFill>
                        <a:srgbClr val="83A29D"/>
                      </a:solidFill>
                      <a:prstDash val="solid"/>
                    </a:lnT>
                    <a:lnB w="12700" cap="flat" cmpd="sng" algn="ctr">
                      <a:solidFill>
                        <a:srgbClr val="83A29D"/>
                      </a:solidFill>
                      <a:prstDash val="solid"/>
                      <a:round/>
                      <a:headEnd type="none" w="med" len="med"/>
                      <a:tailEnd type="none" w="med" len="med"/>
                    </a:lnB>
                  </a:tcPr>
                </a:tc>
                <a:extLst>
                  <a:ext uri="{0D108BD9-81ED-4DB2-BD59-A6C34878D82A}">
                    <a16:rowId xmlns:a16="http://schemas.microsoft.com/office/drawing/2014/main" val="2564386853"/>
                  </a:ext>
                </a:extLst>
              </a:tr>
              <a:tr h="335137">
                <a:tc>
                  <a:txBody>
                    <a:bodyPr/>
                    <a:lstStyle/>
                    <a:p>
                      <a:pPr indent="0" algn="ctr">
                        <a:buNone/>
                      </a:pPr>
                      <a:r>
                        <a:rPr lang="zh-CN" altLang="en-US" sz="1800" dirty="0">
                          <a:solidFill>
                            <a:schemeClr val="bg1"/>
                          </a:solidFill>
                          <a:latin typeface="等线" panose="02010600030101010101" charset="-122"/>
                          <a:ea typeface="等线" panose="02010600030101010101" charset="-122"/>
                        </a:rPr>
                        <a:t>模型要求</a:t>
                      </a:r>
                      <a:endParaRPr lang="en-US" altLang="en-US" sz="1800" dirty="0">
                        <a:solidFill>
                          <a:schemeClr val="bg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cap="flat" cmpd="sng" algn="ctr">
                      <a:solidFill>
                        <a:srgbClr val="83A29D"/>
                      </a:solidFill>
                      <a:prstDash val="solid"/>
                      <a:round/>
                      <a:headEnd type="none" w="med" len="med"/>
                      <a:tailEnd type="none" w="med" len="med"/>
                    </a:lnR>
                    <a:lnT w="12700">
                      <a:solidFill>
                        <a:srgbClr val="83A29D"/>
                      </a:solidFill>
                      <a:prstDash val="solid"/>
                    </a:lnT>
                    <a:lnB w="12700" cap="flat" cmpd="sng" algn="ctr">
                      <a:solidFill>
                        <a:srgbClr val="83A29D"/>
                      </a:solidFill>
                      <a:prstDash val="solid"/>
                      <a:round/>
                      <a:headEnd type="none" w="med" len="med"/>
                      <a:tailEnd type="none" w="med" len="med"/>
                    </a:lnB>
                    <a:solidFill>
                      <a:srgbClr val="5B7A79"/>
                    </a:solidFill>
                  </a:tcPr>
                </a:tc>
                <a:tc>
                  <a:txBody>
                    <a:bodyPr/>
                    <a:lstStyle/>
                    <a:p>
                      <a:pPr indent="0">
                        <a:buNone/>
                      </a:pPr>
                      <a:endParaRPr lang="en-US" sz="1800" dirty="0">
                        <a:latin typeface="等线" panose="02010600030101010101" charset="-122"/>
                        <a:ea typeface="等线" panose="02010600030101010101" charset="-122"/>
                      </a:endParaRPr>
                    </a:p>
                  </a:txBody>
                  <a:tcPr marL="68580" marR="68580" marT="0" marB="0" anchor="ctr">
                    <a:lnL w="12700" cap="flat" cmpd="sng" algn="ctr">
                      <a:solidFill>
                        <a:srgbClr val="83A29D"/>
                      </a:solidFill>
                      <a:prstDash val="solid"/>
                      <a:round/>
                      <a:headEnd type="none" w="med" len="med"/>
                      <a:tailEnd type="none" w="med" len="med"/>
                    </a:lnL>
                    <a:lnR w="12700">
                      <a:solidFill>
                        <a:srgbClr val="83A29D"/>
                      </a:solidFill>
                      <a:prstDash val="solid"/>
                    </a:lnR>
                    <a:lnT w="12700">
                      <a:solidFill>
                        <a:srgbClr val="83A29D"/>
                      </a:solidFill>
                      <a:prstDash val="solid"/>
                    </a:lnT>
                    <a:lnB w="12700" cap="flat" cmpd="sng" algn="ctr">
                      <a:solidFill>
                        <a:srgbClr val="83A29D"/>
                      </a:solidFill>
                      <a:prstDash val="solid"/>
                      <a:round/>
                      <a:headEnd type="none" w="med" len="med"/>
                      <a:tailEnd type="none" w="med" len="med"/>
                    </a:lnB>
                  </a:tcPr>
                </a:tc>
                <a:extLst>
                  <a:ext uri="{0D108BD9-81ED-4DB2-BD59-A6C34878D82A}">
                    <a16:rowId xmlns:a16="http://schemas.microsoft.com/office/drawing/2014/main" val="2674423484"/>
                  </a:ext>
                </a:extLst>
              </a:tr>
              <a:tr h="335137">
                <a:tc>
                  <a:txBody>
                    <a:bodyPr/>
                    <a:lstStyle/>
                    <a:p>
                      <a:pPr indent="0" algn="ctr">
                        <a:buNone/>
                      </a:pPr>
                      <a:r>
                        <a:rPr lang="zh-CN" altLang="en-US" sz="1800" dirty="0">
                          <a:solidFill>
                            <a:schemeClr val="bg1"/>
                          </a:solidFill>
                          <a:latin typeface="等线" panose="02010600030101010101" charset="-122"/>
                          <a:ea typeface="等线" panose="02010600030101010101" charset="-122"/>
                        </a:rPr>
                        <a:t>备注</a:t>
                      </a:r>
                      <a:endParaRPr lang="en-US" altLang="en-US" sz="1800" dirty="0">
                        <a:solidFill>
                          <a:schemeClr val="bg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cap="flat" cmpd="sng" algn="ctr">
                      <a:solidFill>
                        <a:srgbClr val="83A29D"/>
                      </a:solidFill>
                      <a:prstDash val="solid"/>
                      <a:round/>
                      <a:headEnd type="none" w="med" len="med"/>
                      <a:tailEnd type="none" w="med" len="med"/>
                    </a:lnR>
                    <a:lnT w="12700">
                      <a:solidFill>
                        <a:srgbClr val="83A29D"/>
                      </a:solidFill>
                      <a:prstDash val="solid"/>
                    </a:lnT>
                    <a:lnB w="12700" cap="flat" cmpd="sng" algn="ctr">
                      <a:solidFill>
                        <a:srgbClr val="83A29D"/>
                      </a:solidFill>
                      <a:prstDash val="solid"/>
                      <a:round/>
                      <a:headEnd type="none" w="med" len="med"/>
                      <a:tailEnd type="none" w="med" len="med"/>
                    </a:lnB>
                    <a:solidFill>
                      <a:srgbClr val="5B7A79"/>
                    </a:solidFill>
                  </a:tcPr>
                </a:tc>
                <a:tc>
                  <a:txBody>
                    <a:bodyPr/>
                    <a:lstStyle/>
                    <a:p>
                      <a:pPr indent="0">
                        <a:buNone/>
                      </a:pPr>
                      <a:endParaRPr lang="en-US" sz="1800" dirty="0">
                        <a:latin typeface="等线" panose="02010600030101010101" charset="-122"/>
                        <a:ea typeface="等线" panose="02010600030101010101" charset="-122"/>
                      </a:endParaRPr>
                    </a:p>
                  </a:txBody>
                  <a:tcPr marL="68580" marR="68580" marT="0" marB="0" anchor="ctr">
                    <a:lnL w="12700" cap="flat" cmpd="sng" algn="ctr">
                      <a:solidFill>
                        <a:srgbClr val="83A29D"/>
                      </a:solidFill>
                      <a:prstDash val="solid"/>
                      <a:round/>
                      <a:headEnd type="none" w="med" len="med"/>
                      <a:tailEnd type="none" w="med" len="med"/>
                    </a:lnL>
                    <a:lnR w="12700">
                      <a:solidFill>
                        <a:srgbClr val="83A29D"/>
                      </a:solidFill>
                      <a:prstDash val="solid"/>
                    </a:lnR>
                    <a:lnT w="12700">
                      <a:solidFill>
                        <a:srgbClr val="83A29D"/>
                      </a:solidFill>
                      <a:prstDash val="solid"/>
                    </a:lnT>
                    <a:lnB w="12700" cap="flat" cmpd="sng" algn="ctr">
                      <a:solidFill>
                        <a:srgbClr val="83A29D"/>
                      </a:solidFill>
                      <a:prstDash val="solid"/>
                      <a:round/>
                      <a:headEnd type="none" w="med" len="med"/>
                      <a:tailEnd type="none" w="med" len="med"/>
                    </a:lnB>
                  </a:tcPr>
                </a:tc>
                <a:extLst>
                  <a:ext uri="{0D108BD9-81ED-4DB2-BD59-A6C34878D82A}">
                    <a16:rowId xmlns:a16="http://schemas.microsoft.com/office/drawing/2014/main" val="4069711806"/>
                  </a:ext>
                </a:extLst>
              </a:tr>
            </a:tbl>
          </a:graphicData>
        </a:graphic>
      </p:graphicFrame>
      <p:grpSp>
        <p:nvGrpSpPr>
          <p:cNvPr id="18" name="组合 17">
            <a:extLst>
              <a:ext uri="{FF2B5EF4-FFF2-40B4-BE49-F238E27FC236}">
                <a16:creationId xmlns:a16="http://schemas.microsoft.com/office/drawing/2014/main" id="{FFFEAED1-15E2-41D2-AE13-0C83BD05D42A}"/>
              </a:ext>
            </a:extLst>
          </p:cNvPr>
          <p:cNvGrpSpPr/>
          <p:nvPr/>
        </p:nvGrpSpPr>
        <p:grpSpPr>
          <a:xfrm>
            <a:off x="0" y="-26670"/>
            <a:ext cx="12459970" cy="904875"/>
            <a:chOff x="0" y="-42"/>
            <a:chExt cx="19622" cy="1425"/>
          </a:xfrm>
        </p:grpSpPr>
        <p:sp>
          <p:nvSpPr>
            <p:cNvPr id="19" name="矩形 18">
              <a:extLst>
                <a:ext uri="{FF2B5EF4-FFF2-40B4-BE49-F238E27FC236}">
                  <a16:creationId xmlns:a16="http://schemas.microsoft.com/office/drawing/2014/main" id="{A65967EF-029A-42B5-83F2-A3B299A5E3E3}"/>
                </a:ext>
              </a:extLst>
            </p:cNvPr>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a:extLst>
                <a:ext uri="{FF2B5EF4-FFF2-40B4-BE49-F238E27FC236}">
                  <a16:creationId xmlns:a16="http://schemas.microsoft.com/office/drawing/2014/main" id="{66037860-FB5B-43BF-B36E-E57F151A058E}"/>
                </a:ext>
              </a:extLst>
            </p:cNvPr>
            <p:cNvGrpSpPr/>
            <p:nvPr/>
          </p:nvGrpSpPr>
          <p:grpSpPr>
            <a:xfrm>
              <a:off x="302" y="184"/>
              <a:ext cx="1304" cy="1199"/>
              <a:chOff x="756" y="1232"/>
              <a:chExt cx="1304" cy="1199"/>
            </a:xfrm>
          </p:grpSpPr>
          <p:sp>
            <p:nvSpPr>
              <p:cNvPr id="24" name="矩形 23">
                <a:extLst>
                  <a:ext uri="{FF2B5EF4-FFF2-40B4-BE49-F238E27FC236}">
                    <a16:creationId xmlns:a16="http://schemas.microsoft.com/office/drawing/2014/main" id="{1C78D34A-AC31-4AC2-932E-4FB960EE0C6F}"/>
                  </a:ext>
                </a:extLst>
              </p:cNvPr>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a16="http://schemas.microsoft.com/office/drawing/2014/main" id="{7F83EF48-6FBF-4D6B-BF38-5320B6C4544A}"/>
                  </a:ext>
                </a:extLst>
              </p:cNvPr>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a16="http://schemas.microsoft.com/office/drawing/2014/main" id="{CE20432C-5797-42FB-BAF1-765E748CEFDE}"/>
                  </a:ext>
                </a:extLst>
              </p:cNvPr>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文本框 20">
              <a:extLst>
                <a:ext uri="{FF2B5EF4-FFF2-40B4-BE49-F238E27FC236}">
                  <a16:creationId xmlns:a16="http://schemas.microsoft.com/office/drawing/2014/main" id="{2F086BBD-2D87-4549-9425-EE5AE38814C6}"/>
                </a:ext>
              </a:extLst>
            </p:cNvPr>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22" name="矩形 21">
              <a:extLst>
                <a:ext uri="{FF2B5EF4-FFF2-40B4-BE49-F238E27FC236}">
                  <a16:creationId xmlns:a16="http://schemas.microsoft.com/office/drawing/2014/main" id="{F382CA9B-DDFA-4C53-9259-38C3D5A82794}"/>
                </a:ext>
              </a:extLst>
            </p:cNvPr>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a:extLst>
                <a:ext uri="{FF2B5EF4-FFF2-40B4-BE49-F238E27FC236}">
                  <a16:creationId xmlns:a16="http://schemas.microsoft.com/office/drawing/2014/main" id="{ECC52D18-3B2E-4C1B-B51C-12EE8BE6A461}"/>
                </a:ext>
              </a:extLst>
            </p:cNvPr>
            <p:cNvSpPr txBox="1"/>
            <p:nvPr/>
          </p:nvSpPr>
          <p:spPr>
            <a:xfrm>
              <a:off x="13228" y="71"/>
              <a:ext cx="6394" cy="727"/>
            </a:xfrm>
            <a:prstGeom prst="rect">
              <a:avLst/>
            </a:prstGeom>
            <a:noFill/>
          </p:spPr>
          <p:txBody>
            <a:bodyPr wrap="square" rtlCol="0" anchor="t">
              <a:spAutoFit/>
            </a:bodyPr>
            <a:lstStyle/>
            <a:p>
              <a:r>
                <a:rPr lang="zh-CN" altLang="en-US" sz="2400" b="1" dirty="0">
                  <a:solidFill>
                    <a:srgbClr val="FFFF00"/>
                  </a:solidFill>
                  <a:sym typeface="+mn-ea"/>
                </a:rPr>
                <a:t>任务1  规划室内装修模型</a:t>
              </a:r>
            </a:p>
          </p:txBody>
        </p:sp>
      </p:grpSp>
    </p:spTree>
    <p:extLst>
      <p:ext uri="{BB962C8B-B14F-4D97-AF65-F5344CB8AC3E}">
        <p14:creationId xmlns:p14="http://schemas.microsoft.com/office/powerpoint/2010/main" val="2541612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31950" y="1773000"/>
            <a:ext cx="8640050" cy="707886"/>
          </a:xfrm>
          <a:prstGeom prst="rect">
            <a:avLst/>
          </a:prstGeom>
          <a:noFill/>
        </p:spPr>
        <p:txBody>
          <a:bodyPr wrap="square" rtlCol="0" anchor="t">
            <a:spAutoFit/>
          </a:bodyPr>
          <a:lstStyle/>
          <a:p>
            <a:pPr indent="508000" fontAlgn="auto">
              <a:extLst>
                <a:ext uri="{35155182-B16C-46BC-9424-99874614C6A1}">
                  <wpsdc:indentchars xmlns:wpsdc="http://www.wps.cn/officeDocument/2017/drawingmlCustomData" xmlns="" val="200" checksum="282533468"/>
                </a:ext>
              </a:extLst>
            </a:pPr>
            <a:r>
              <a:rPr lang="zh-CN" altLang="en-US" sz="2000" dirty="0">
                <a:solidFill>
                  <a:srgbClr val="F65738"/>
                </a:solidFill>
              </a:rPr>
              <a:t>（</a:t>
            </a:r>
            <a:r>
              <a:rPr lang="en-US" altLang="zh-CN" sz="2000" dirty="0">
                <a:solidFill>
                  <a:srgbClr val="F65738"/>
                </a:solidFill>
              </a:rPr>
              <a:t>2</a:t>
            </a:r>
            <a:r>
              <a:rPr lang="zh-CN" altLang="en-US" sz="2000" dirty="0">
                <a:solidFill>
                  <a:srgbClr val="F65738"/>
                </a:solidFill>
              </a:rPr>
              <a:t>）调研结果    通过沟通、实地勘测，制作出装修模型需求调研表，重点是对书架进行设计并制作三维模型。</a:t>
            </a:r>
          </a:p>
        </p:txBody>
      </p:sp>
      <p:sp>
        <p:nvSpPr>
          <p:cNvPr id="4" name="文本框 3"/>
          <p:cNvSpPr txBox="1"/>
          <p:nvPr/>
        </p:nvSpPr>
        <p:spPr>
          <a:xfrm>
            <a:off x="5187960" y="5868700"/>
            <a:ext cx="2304235" cy="368300"/>
          </a:xfrm>
          <a:prstGeom prst="rect">
            <a:avLst/>
          </a:prstGeom>
          <a:noFill/>
        </p:spPr>
        <p:txBody>
          <a:bodyPr wrap="square" rtlCol="0" anchor="t">
            <a:spAutoFit/>
          </a:bodyPr>
          <a:lstStyle/>
          <a:p>
            <a:r>
              <a:rPr lang="zh-CN" altLang="en-US" dirty="0"/>
              <a:t>装修模型需求调研表</a:t>
            </a:r>
          </a:p>
        </p:txBody>
      </p:sp>
      <p:grpSp>
        <p:nvGrpSpPr>
          <p:cNvPr id="6" name="组合 5"/>
          <p:cNvGrpSpPr/>
          <p:nvPr/>
        </p:nvGrpSpPr>
        <p:grpSpPr>
          <a:xfrm>
            <a:off x="1341120" y="1178560"/>
            <a:ext cx="5149215" cy="429260"/>
            <a:chOff x="756" y="1856"/>
            <a:chExt cx="8109" cy="676"/>
          </a:xfrm>
        </p:grpSpPr>
        <p:sp>
          <p:nvSpPr>
            <p:cNvPr id="11" name="文本框 10"/>
            <p:cNvSpPr txBox="1"/>
            <p:nvPr/>
          </p:nvSpPr>
          <p:spPr>
            <a:xfrm>
              <a:off x="1999" y="1856"/>
              <a:ext cx="6866" cy="677"/>
            </a:xfrm>
            <a:prstGeom prst="rect">
              <a:avLst/>
            </a:prstGeom>
            <a:noFill/>
          </p:spPr>
          <p:txBody>
            <a:bodyPr wrap="square" rtlCol="0">
              <a:spAutoFit/>
            </a:bodyPr>
            <a:lstStyle/>
            <a:p>
              <a:r>
                <a:rPr sz="2200" b="1" kern="0" spc="300" dirty="0" err="1">
                  <a:solidFill>
                    <a:srgbClr val="01786A"/>
                  </a:solidFill>
                  <a:latin typeface="微软雅黑" panose="020B0503020204020204" charset="-122"/>
                  <a:ea typeface="微软雅黑" panose="020B0503020204020204" charset="-122"/>
                  <a:cs typeface="微软雅黑" panose="020B0503020204020204" charset="-122"/>
                  <a:sym typeface="+mn-ea"/>
                </a:rPr>
                <a:t>需求</a:t>
              </a:r>
              <a:r>
                <a:rPr lang="zh-CN" altLang="en-US"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rPr>
                <a:t>调研</a:t>
              </a:r>
              <a:endParaRPr lang="zh-CN" sz="2000" b="1" kern="0" spc="300" dirty="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sp>
          <p:nvSpPr>
            <p:cNvPr id="13" name="圆角矩形 12"/>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b="1">
                  <a:solidFill>
                    <a:schemeClr val="bg1"/>
                  </a:solidFill>
                </a:rPr>
                <a:t>1</a:t>
              </a:r>
            </a:p>
          </p:txBody>
        </p:sp>
      </p:grpSp>
      <p:graphicFrame>
        <p:nvGraphicFramePr>
          <p:cNvPr id="17" name="表格 16">
            <a:extLst>
              <a:ext uri="{FF2B5EF4-FFF2-40B4-BE49-F238E27FC236}">
                <a16:creationId xmlns:a16="http://schemas.microsoft.com/office/drawing/2014/main" id="{7BF8474A-F567-41B8-9B54-93909DD71ADE}"/>
              </a:ext>
            </a:extLst>
          </p:cNvPr>
          <p:cNvGraphicFramePr/>
          <p:nvPr>
            <p:custDataLst>
              <p:tags r:id="rId1"/>
            </p:custDataLst>
            <p:extLst>
              <p:ext uri="{D42A27DB-BD31-4B8C-83A1-F6EECF244321}">
                <p14:modId xmlns:p14="http://schemas.microsoft.com/office/powerpoint/2010/main" val="554294658"/>
              </p:ext>
            </p:extLst>
          </p:nvPr>
        </p:nvGraphicFramePr>
        <p:xfrm>
          <a:off x="2235517" y="2613984"/>
          <a:ext cx="8036483" cy="3181804"/>
        </p:xfrm>
        <a:graphic>
          <a:graphicData uri="http://schemas.openxmlformats.org/drawingml/2006/table">
            <a:tbl>
              <a:tblPr firstRow="1" bandRow="1">
                <a:effectLst>
                  <a:outerShdw blurRad="50800" dist="38100" dir="2700000" algn="tl" rotWithShape="0">
                    <a:srgbClr val="5B7A79">
                      <a:alpha val="40000"/>
                    </a:srgbClr>
                  </a:outerShdw>
                </a:effectLst>
                <a:tableStyleId>{C083E6E3-FA7D-4D7B-A595-EF9225AFEA82}</a:tableStyleId>
              </a:tblPr>
              <a:tblGrid>
                <a:gridCol w="2396787">
                  <a:extLst>
                    <a:ext uri="{9D8B030D-6E8A-4147-A177-3AD203B41FA5}">
                      <a16:colId xmlns:a16="http://schemas.microsoft.com/office/drawing/2014/main" val="20000"/>
                    </a:ext>
                  </a:extLst>
                </a:gridCol>
                <a:gridCol w="5639696">
                  <a:extLst>
                    <a:ext uri="{9D8B030D-6E8A-4147-A177-3AD203B41FA5}">
                      <a16:colId xmlns:a16="http://schemas.microsoft.com/office/drawing/2014/main" val="20001"/>
                    </a:ext>
                  </a:extLst>
                </a:gridCol>
              </a:tblGrid>
              <a:tr h="361983">
                <a:tc>
                  <a:txBody>
                    <a:bodyPr/>
                    <a:lstStyle/>
                    <a:p>
                      <a:pPr indent="0" algn="ctr">
                        <a:buNone/>
                      </a:pPr>
                      <a:r>
                        <a:rPr lang="zh-CN" altLang="en-US" sz="1800" b="0" i="0" u="none" strike="noStrike" baseline="0" dirty="0">
                          <a:solidFill>
                            <a:srgbClr val="FFFFFF"/>
                          </a:solidFill>
                          <a:latin typeface="FZZDXK--GBK1-0"/>
                        </a:rPr>
                        <a:t>调查项目</a:t>
                      </a:r>
                      <a:endParaRPr lang="en-US" altLang="en-US" sz="1800" dirty="0">
                        <a:solidFill>
                          <a:schemeClr val="bg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solidFill>
                      <a:srgbClr val="5B7A79"/>
                    </a:solidFill>
                  </a:tcPr>
                </a:tc>
                <a:tc>
                  <a:txBody>
                    <a:bodyPr/>
                    <a:lstStyle/>
                    <a:p>
                      <a:pPr indent="0">
                        <a:buNone/>
                      </a:pPr>
                      <a:r>
                        <a:rPr lang="zh-CN" altLang="en-US" sz="1800" b="0" i="0" u="none" strike="noStrike" baseline="0" dirty="0">
                          <a:solidFill>
                            <a:schemeClr val="tx1"/>
                          </a:solidFill>
                          <a:latin typeface="FZZDXK--GBK1-0"/>
                        </a:rPr>
                        <a:t>选项</a:t>
                      </a:r>
                      <a:endParaRPr lang="en-US" sz="1800" b="0" dirty="0">
                        <a:solidFill>
                          <a:schemeClr val="tx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solidFill>
                      <a:srgbClr val="FFFFFF"/>
                    </a:solidFill>
                  </a:tcPr>
                </a:tc>
                <a:extLst>
                  <a:ext uri="{0D108BD9-81ED-4DB2-BD59-A6C34878D82A}">
                    <a16:rowId xmlns:a16="http://schemas.microsoft.com/office/drawing/2014/main" val="10000"/>
                  </a:ext>
                </a:extLst>
              </a:tr>
              <a:tr h="335137">
                <a:tc>
                  <a:txBody>
                    <a:bodyPr/>
                    <a:lstStyle/>
                    <a:p>
                      <a:pPr indent="0" algn="ctr">
                        <a:buNone/>
                      </a:pPr>
                      <a:r>
                        <a:rPr lang="zh-CN" altLang="en-US" sz="1800" dirty="0">
                          <a:solidFill>
                            <a:schemeClr val="bg1"/>
                          </a:solidFill>
                          <a:latin typeface="等线" panose="02010600030101010101" charset="-122"/>
                          <a:ea typeface="等线" panose="02010600030101010101" charset="-122"/>
                        </a:rPr>
                        <a:t>住房类型</a:t>
                      </a:r>
                      <a:endParaRPr lang="en-US" altLang="en-US" sz="1800" dirty="0">
                        <a:solidFill>
                          <a:schemeClr val="bg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solidFill>
                      <a:srgbClr val="5B7A79"/>
                    </a:solidFill>
                  </a:tcPr>
                </a:tc>
                <a:tc>
                  <a:txBody>
                    <a:bodyPr/>
                    <a:lstStyle/>
                    <a:p>
                      <a:pPr indent="0">
                        <a:buNone/>
                      </a:pPr>
                      <a:r>
                        <a:rPr lang="zh-CN" altLang="en-US" sz="1800" dirty="0">
                          <a:latin typeface="等线" panose="02010600030101010101" charset="-122"/>
                          <a:ea typeface="等线" panose="02010600030101010101" charset="-122"/>
                        </a:rPr>
                        <a:t>〇租房　●自有房</a:t>
                      </a:r>
                      <a:endParaRPr lang="en-US" sz="1800" dirty="0">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tcPr>
                </a:tc>
                <a:extLst>
                  <a:ext uri="{0D108BD9-81ED-4DB2-BD59-A6C34878D82A}">
                    <a16:rowId xmlns:a16="http://schemas.microsoft.com/office/drawing/2014/main" val="10001"/>
                  </a:ext>
                </a:extLst>
              </a:tr>
              <a:tr h="335137">
                <a:tc>
                  <a:txBody>
                    <a:bodyPr/>
                    <a:lstStyle/>
                    <a:p>
                      <a:pPr indent="0" algn="ctr">
                        <a:buNone/>
                      </a:pPr>
                      <a:r>
                        <a:rPr lang="zh-CN" altLang="en-US" sz="1800" dirty="0">
                          <a:solidFill>
                            <a:schemeClr val="bg1"/>
                          </a:solidFill>
                          <a:latin typeface="等线" panose="02010600030101010101" charset="-122"/>
                          <a:ea typeface="等线" panose="02010600030101010101" charset="-122"/>
                        </a:rPr>
                        <a:t>户型　　　　</a:t>
                      </a:r>
                      <a:endParaRPr lang="en-US" altLang="en-US" sz="1800" dirty="0">
                        <a:solidFill>
                          <a:schemeClr val="bg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solidFill>
                      <a:srgbClr val="5B7A79"/>
                    </a:solidFill>
                  </a:tcPr>
                </a:tc>
                <a:tc>
                  <a:txBody>
                    <a:bodyPr/>
                    <a:lstStyle/>
                    <a:p>
                      <a:pPr indent="0">
                        <a:buNone/>
                      </a:pPr>
                      <a:r>
                        <a:rPr lang="zh-CN" altLang="en-US" sz="1800" dirty="0">
                          <a:latin typeface="等线" panose="02010600030101010101" charset="-122"/>
                          <a:ea typeface="等线" panose="02010600030101010101" charset="-122"/>
                        </a:rPr>
                        <a:t>〇一居室　●两居室　〇三居室　〇其他　　　　</a:t>
                      </a:r>
                      <a:endParaRPr lang="en-US" sz="1800" dirty="0">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tcPr>
                </a:tc>
                <a:extLst>
                  <a:ext uri="{0D108BD9-81ED-4DB2-BD59-A6C34878D82A}">
                    <a16:rowId xmlns:a16="http://schemas.microsoft.com/office/drawing/2014/main" val="10002"/>
                  </a:ext>
                </a:extLst>
              </a:tr>
              <a:tr h="335137">
                <a:tc>
                  <a:txBody>
                    <a:bodyPr/>
                    <a:lstStyle/>
                    <a:p>
                      <a:pPr indent="0" algn="ctr">
                        <a:buNone/>
                      </a:pPr>
                      <a:r>
                        <a:rPr lang="zh-CN" altLang="en-US" sz="1800" dirty="0">
                          <a:solidFill>
                            <a:schemeClr val="bg1"/>
                          </a:solidFill>
                          <a:latin typeface="等线" panose="02010600030101010101" charset="-122"/>
                          <a:ea typeface="等线" panose="02010600030101010101" charset="-122"/>
                        </a:rPr>
                        <a:t>需要设计的房间　　　</a:t>
                      </a:r>
                      <a:endParaRPr lang="en-US" altLang="en-US" sz="1800" dirty="0">
                        <a:solidFill>
                          <a:schemeClr val="bg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solidFill>
                      <a:srgbClr val="5B7A79"/>
                    </a:solidFill>
                  </a:tcPr>
                </a:tc>
                <a:tc>
                  <a:txBody>
                    <a:bodyPr/>
                    <a:lstStyle/>
                    <a:p>
                      <a:pPr indent="0">
                        <a:buNone/>
                      </a:pPr>
                      <a:r>
                        <a:rPr lang="zh-CN" altLang="en-US" sz="1800" dirty="0">
                          <a:latin typeface="等线" panose="02010600030101010101" charset="-122"/>
                          <a:ea typeface="等线" panose="02010600030101010101" charset="-122"/>
                        </a:rPr>
                        <a:t>〇客厅　〇主卧　●次卧　〇厨房　〇卫生间　〇其他　　　　</a:t>
                      </a:r>
                      <a:endParaRPr lang="en-US" sz="1800" dirty="0">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tcPr>
                </a:tc>
                <a:extLst>
                  <a:ext uri="{0D108BD9-81ED-4DB2-BD59-A6C34878D82A}">
                    <a16:rowId xmlns:a16="http://schemas.microsoft.com/office/drawing/2014/main" val="10003"/>
                  </a:ext>
                </a:extLst>
              </a:tr>
              <a:tr h="335137">
                <a:tc>
                  <a:txBody>
                    <a:bodyPr/>
                    <a:lstStyle/>
                    <a:p>
                      <a:pPr indent="0" algn="ctr">
                        <a:buNone/>
                      </a:pPr>
                      <a:r>
                        <a:rPr lang="zh-CN" altLang="en-US" sz="1800" dirty="0">
                          <a:solidFill>
                            <a:schemeClr val="bg1"/>
                          </a:solidFill>
                          <a:latin typeface="等线" panose="02010600030101010101" charset="-122"/>
                          <a:ea typeface="等线" panose="02010600030101010101" charset="-122"/>
                        </a:rPr>
                        <a:t>最常用到的家具　　　　</a:t>
                      </a:r>
                      <a:endParaRPr lang="en-US" altLang="en-US" sz="1800" dirty="0">
                        <a:solidFill>
                          <a:schemeClr val="bg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solidFill>
                      <a:srgbClr val="5B7A79"/>
                    </a:solidFill>
                  </a:tcPr>
                </a:tc>
                <a:tc>
                  <a:txBody>
                    <a:bodyPr/>
                    <a:lstStyle/>
                    <a:p>
                      <a:pPr indent="0">
                        <a:buNone/>
                      </a:pPr>
                      <a:r>
                        <a:rPr lang="zh-CN" altLang="en-US" sz="1800" dirty="0">
                          <a:latin typeface="等线" panose="02010600030101010101" charset="-122"/>
                          <a:ea typeface="等线" panose="02010600030101010101" charset="-122"/>
                        </a:rPr>
                        <a:t>●桌子　●椅子　〇柜子　〇沙发　●其他  </a:t>
                      </a:r>
                      <a:r>
                        <a:rPr lang="zh-CN" altLang="en-US" sz="1800" u="sng" dirty="0">
                          <a:latin typeface="等线" panose="02010600030101010101" charset="-122"/>
                          <a:ea typeface="等线" panose="02010600030101010101" charset="-122"/>
                        </a:rPr>
                        <a:t>架子</a:t>
                      </a:r>
                      <a:r>
                        <a:rPr lang="zh-CN" altLang="en-US" sz="1800" dirty="0">
                          <a:latin typeface="等线" panose="02010600030101010101" charset="-122"/>
                          <a:ea typeface="等线" panose="02010600030101010101" charset="-122"/>
                        </a:rPr>
                        <a:t>　　　　</a:t>
                      </a:r>
                      <a:endParaRPr lang="en-US" sz="1800" dirty="0">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a:solidFill>
                        <a:srgbClr val="83A29D"/>
                      </a:solidFill>
                      <a:prstDash val="solid"/>
                    </a:lnB>
                  </a:tcPr>
                </a:tc>
                <a:extLst>
                  <a:ext uri="{0D108BD9-81ED-4DB2-BD59-A6C34878D82A}">
                    <a16:rowId xmlns:a16="http://schemas.microsoft.com/office/drawing/2014/main" val="10004"/>
                  </a:ext>
                </a:extLst>
              </a:tr>
              <a:tr h="335137">
                <a:tc>
                  <a:txBody>
                    <a:bodyPr/>
                    <a:lstStyle/>
                    <a:p>
                      <a:pPr indent="0" algn="ctr">
                        <a:buNone/>
                      </a:pPr>
                      <a:r>
                        <a:rPr lang="zh-CN" altLang="en-US" sz="1800" dirty="0">
                          <a:solidFill>
                            <a:schemeClr val="bg1"/>
                          </a:solidFill>
                          <a:latin typeface="等线" panose="02010600030101010101" charset="-122"/>
                          <a:ea typeface="等线" panose="02010600030101010101" charset="-122"/>
                        </a:rPr>
                        <a:t>选择家具的原因　　　　</a:t>
                      </a:r>
                      <a:endParaRPr lang="en-US" altLang="en-US" sz="1800" dirty="0">
                        <a:solidFill>
                          <a:schemeClr val="bg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cap="flat" cmpd="sng" algn="ctr">
                      <a:solidFill>
                        <a:srgbClr val="83A29D"/>
                      </a:solidFill>
                      <a:prstDash val="solid"/>
                      <a:round/>
                      <a:headEnd type="none" w="med" len="med"/>
                      <a:tailEnd type="none" w="med" len="med"/>
                    </a:lnB>
                    <a:solidFill>
                      <a:srgbClr val="5B7A79"/>
                    </a:solidFill>
                  </a:tcPr>
                </a:tc>
                <a:tc>
                  <a:txBody>
                    <a:bodyPr/>
                    <a:lstStyle/>
                    <a:p>
                      <a:pPr indent="0">
                        <a:buNone/>
                      </a:pPr>
                      <a:r>
                        <a:rPr lang="zh-CN" altLang="en-US" sz="1800" dirty="0">
                          <a:latin typeface="等线" panose="02010600030101010101" charset="-122"/>
                          <a:ea typeface="等线" panose="02010600030101010101" charset="-122"/>
                        </a:rPr>
                        <a:t>〇价格　〇外形　●功能　〇其他　　　　</a:t>
                      </a:r>
                      <a:endParaRPr lang="en-US" sz="1800" dirty="0">
                        <a:latin typeface="等线" panose="02010600030101010101" charset="-122"/>
                        <a:ea typeface="等线" panose="02010600030101010101" charset="-122"/>
                      </a:endParaRPr>
                    </a:p>
                  </a:txBody>
                  <a:tcPr marL="68580" marR="68580" marT="0" marB="0" anchor="ctr">
                    <a:lnL w="12700">
                      <a:solidFill>
                        <a:srgbClr val="83A29D"/>
                      </a:solidFill>
                      <a:prstDash val="solid"/>
                    </a:lnL>
                    <a:lnR w="12700">
                      <a:solidFill>
                        <a:srgbClr val="83A29D"/>
                      </a:solidFill>
                      <a:prstDash val="solid"/>
                    </a:lnR>
                    <a:lnT w="12700">
                      <a:solidFill>
                        <a:srgbClr val="83A29D"/>
                      </a:solidFill>
                      <a:prstDash val="solid"/>
                    </a:lnT>
                    <a:lnB w="12700" cap="flat" cmpd="sng" algn="ctr">
                      <a:solidFill>
                        <a:srgbClr val="83A29D"/>
                      </a:solidFill>
                      <a:prstDash val="solid"/>
                      <a:round/>
                      <a:headEnd type="none" w="med" len="med"/>
                      <a:tailEnd type="none" w="med" len="med"/>
                    </a:lnB>
                  </a:tcPr>
                </a:tc>
                <a:extLst>
                  <a:ext uri="{0D108BD9-81ED-4DB2-BD59-A6C34878D82A}">
                    <a16:rowId xmlns:a16="http://schemas.microsoft.com/office/drawing/2014/main" val="10005"/>
                  </a:ext>
                </a:extLst>
              </a:tr>
              <a:tr h="351799">
                <a:tc>
                  <a:txBody>
                    <a:bodyPr/>
                    <a:lstStyle/>
                    <a:p>
                      <a:pPr indent="0" algn="ctr">
                        <a:buNone/>
                      </a:pPr>
                      <a:r>
                        <a:rPr lang="zh-CN" altLang="en-US" sz="1800" dirty="0">
                          <a:solidFill>
                            <a:schemeClr val="bg1"/>
                          </a:solidFill>
                          <a:latin typeface="等线" panose="02010600030101010101" charset="-122"/>
                          <a:ea typeface="等线" panose="02010600030101010101" charset="-122"/>
                        </a:rPr>
                        <a:t>需要设计的家具　　　　</a:t>
                      </a:r>
                      <a:endParaRPr lang="en-US" altLang="en-US" sz="1800" dirty="0">
                        <a:solidFill>
                          <a:schemeClr val="bg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cap="flat" cmpd="sng" algn="ctr">
                      <a:solidFill>
                        <a:srgbClr val="83A29D"/>
                      </a:solidFill>
                      <a:prstDash val="solid"/>
                      <a:round/>
                      <a:headEnd type="none" w="med" len="med"/>
                      <a:tailEnd type="none" w="med" len="med"/>
                    </a:lnR>
                    <a:lnT w="12700">
                      <a:solidFill>
                        <a:srgbClr val="83A29D"/>
                      </a:solidFill>
                      <a:prstDash val="solid"/>
                    </a:lnT>
                    <a:lnB w="12700" cap="flat" cmpd="sng" algn="ctr">
                      <a:solidFill>
                        <a:srgbClr val="83A29D"/>
                      </a:solidFill>
                      <a:prstDash val="solid"/>
                      <a:round/>
                      <a:headEnd type="none" w="med" len="med"/>
                      <a:tailEnd type="none" w="med" len="med"/>
                    </a:lnB>
                    <a:solidFill>
                      <a:srgbClr val="5B7A79"/>
                    </a:solidFill>
                  </a:tcPr>
                </a:tc>
                <a:tc>
                  <a:txBody>
                    <a:bodyPr/>
                    <a:lstStyle/>
                    <a:p>
                      <a:pPr indent="0">
                        <a:buNone/>
                      </a:pPr>
                      <a:r>
                        <a:rPr lang="zh-CN" altLang="en-US" sz="1800" dirty="0">
                          <a:latin typeface="等线" panose="02010600030101010101" charset="-122"/>
                          <a:ea typeface="等线" panose="02010600030101010101" charset="-122"/>
                        </a:rPr>
                        <a:t>〇餐桌　〇沙发　〇衣柜　〇书桌　●书架　〇其他　　　　</a:t>
                      </a:r>
                      <a:endParaRPr lang="en-US" sz="1800" dirty="0">
                        <a:latin typeface="等线" panose="02010600030101010101" charset="-122"/>
                        <a:ea typeface="等线" panose="02010600030101010101" charset="-122"/>
                      </a:endParaRPr>
                    </a:p>
                  </a:txBody>
                  <a:tcPr marL="68580" marR="68580" marT="0" marB="0" anchor="ctr">
                    <a:lnL w="12700" cap="flat" cmpd="sng" algn="ctr">
                      <a:solidFill>
                        <a:srgbClr val="83A29D"/>
                      </a:solidFill>
                      <a:prstDash val="solid"/>
                      <a:round/>
                      <a:headEnd type="none" w="med" len="med"/>
                      <a:tailEnd type="none" w="med" len="med"/>
                    </a:lnL>
                    <a:lnR w="12700">
                      <a:solidFill>
                        <a:srgbClr val="83A29D"/>
                      </a:solidFill>
                      <a:prstDash val="solid"/>
                    </a:lnR>
                    <a:lnT w="12700">
                      <a:solidFill>
                        <a:srgbClr val="83A29D"/>
                      </a:solidFill>
                      <a:prstDash val="solid"/>
                    </a:lnT>
                    <a:lnB w="12700" cap="flat" cmpd="sng" algn="ctr">
                      <a:solidFill>
                        <a:srgbClr val="83A29D"/>
                      </a:solidFill>
                      <a:prstDash val="solid"/>
                      <a:round/>
                      <a:headEnd type="none" w="med" len="med"/>
                      <a:tailEnd type="none" w="med" len="med"/>
                    </a:lnB>
                  </a:tcPr>
                </a:tc>
                <a:extLst>
                  <a:ext uri="{0D108BD9-81ED-4DB2-BD59-A6C34878D82A}">
                    <a16:rowId xmlns:a16="http://schemas.microsoft.com/office/drawing/2014/main" val="2564386853"/>
                  </a:ext>
                </a:extLst>
              </a:tr>
              <a:tr h="335137">
                <a:tc>
                  <a:txBody>
                    <a:bodyPr/>
                    <a:lstStyle/>
                    <a:p>
                      <a:pPr indent="0" algn="ctr">
                        <a:buNone/>
                      </a:pPr>
                      <a:r>
                        <a:rPr lang="zh-CN" altLang="en-US" sz="1800" dirty="0">
                          <a:solidFill>
                            <a:schemeClr val="bg1"/>
                          </a:solidFill>
                          <a:latin typeface="等线" panose="02010600030101010101" charset="-122"/>
                          <a:ea typeface="等线" panose="02010600030101010101" charset="-122"/>
                        </a:rPr>
                        <a:t>模型要求</a:t>
                      </a:r>
                      <a:endParaRPr lang="en-US" altLang="en-US" sz="1800" dirty="0">
                        <a:solidFill>
                          <a:schemeClr val="bg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cap="flat" cmpd="sng" algn="ctr">
                      <a:solidFill>
                        <a:srgbClr val="83A29D"/>
                      </a:solidFill>
                      <a:prstDash val="solid"/>
                      <a:round/>
                      <a:headEnd type="none" w="med" len="med"/>
                      <a:tailEnd type="none" w="med" len="med"/>
                    </a:lnR>
                    <a:lnT w="12700">
                      <a:solidFill>
                        <a:srgbClr val="83A29D"/>
                      </a:solidFill>
                      <a:prstDash val="solid"/>
                    </a:lnT>
                    <a:lnB w="12700" cap="flat" cmpd="sng" algn="ctr">
                      <a:solidFill>
                        <a:srgbClr val="83A29D"/>
                      </a:solidFill>
                      <a:prstDash val="solid"/>
                      <a:round/>
                      <a:headEnd type="none" w="med" len="med"/>
                      <a:tailEnd type="none" w="med" len="med"/>
                    </a:lnB>
                    <a:solidFill>
                      <a:srgbClr val="5B7A79"/>
                    </a:solidFill>
                  </a:tcPr>
                </a:tc>
                <a:tc>
                  <a:txBody>
                    <a:bodyPr/>
                    <a:lstStyle/>
                    <a:p>
                      <a:pPr indent="0">
                        <a:buNone/>
                      </a:pPr>
                      <a:r>
                        <a:rPr lang="zh-CN" altLang="en-US" sz="1800" dirty="0">
                          <a:latin typeface="等线" panose="02010600030101010101" charset="-122"/>
                          <a:ea typeface="等线" panose="02010600030101010101" charset="-122"/>
                        </a:rPr>
                        <a:t>三维模型</a:t>
                      </a:r>
                      <a:endParaRPr lang="en-US" sz="1800" dirty="0">
                        <a:latin typeface="等线" panose="02010600030101010101" charset="-122"/>
                        <a:ea typeface="等线" panose="02010600030101010101" charset="-122"/>
                      </a:endParaRPr>
                    </a:p>
                  </a:txBody>
                  <a:tcPr marL="68580" marR="68580" marT="0" marB="0" anchor="ctr">
                    <a:lnL w="12700" cap="flat" cmpd="sng" algn="ctr">
                      <a:solidFill>
                        <a:srgbClr val="83A29D"/>
                      </a:solidFill>
                      <a:prstDash val="solid"/>
                      <a:round/>
                      <a:headEnd type="none" w="med" len="med"/>
                      <a:tailEnd type="none" w="med" len="med"/>
                    </a:lnL>
                    <a:lnR w="12700">
                      <a:solidFill>
                        <a:srgbClr val="83A29D"/>
                      </a:solidFill>
                      <a:prstDash val="solid"/>
                    </a:lnR>
                    <a:lnT w="12700">
                      <a:solidFill>
                        <a:srgbClr val="83A29D"/>
                      </a:solidFill>
                      <a:prstDash val="solid"/>
                    </a:lnT>
                    <a:lnB w="12700" cap="flat" cmpd="sng" algn="ctr">
                      <a:solidFill>
                        <a:srgbClr val="83A29D"/>
                      </a:solidFill>
                      <a:prstDash val="solid"/>
                      <a:round/>
                      <a:headEnd type="none" w="med" len="med"/>
                      <a:tailEnd type="none" w="med" len="med"/>
                    </a:lnB>
                  </a:tcPr>
                </a:tc>
                <a:extLst>
                  <a:ext uri="{0D108BD9-81ED-4DB2-BD59-A6C34878D82A}">
                    <a16:rowId xmlns:a16="http://schemas.microsoft.com/office/drawing/2014/main" val="2674423484"/>
                  </a:ext>
                </a:extLst>
              </a:tr>
              <a:tr h="335137">
                <a:tc>
                  <a:txBody>
                    <a:bodyPr/>
                    <a:lstStyle/>
                    <a:p>
                      <a:pPr indent="0" algn="ctr">
                        <a:buNone/>
                      </a:pPr>
                      <a:r>
                        <a:rPr lang="zh-CN" altLang="en-US" sz="1800" dirty="0">
                          <a:solidFill>
                            <a:schemeClr val="bg1"/>
                          </a:solidFill>
                          <a:latin typeface="等线" panose="02010600030101010101" charset="-122"/>
                          <a:ea typeface="等线" panose="02010600030101010101" charset="-122"/>
                        </a:rPr>
                        <a:t>备注</a:t>
                      </a:r>
                      <a:endParaRPr lang="en-US" altLang="en-US" sz="1800" dirty="0">
                        <a:solidFill>
                          <a:schemeClr val="bg1"/>
                        </a:solidFill>
                        <a:latin typeface="等线" panose="02010600030101010101" charset="-122"/>
                        <a:ea typeface="等线" panose="02010600030101010101" charset="-122"/>
                      </a:endParaRPr>
                    </a:p>
                  </a:txBody>
                  <a:tcPr marL="68580" marR="68580" marT="0" marB="0" anchor="ctr">
                    <a:lnL w="12700">
                      <a:solidFill>
                        <a:srgbClr val="83A29D"/>
                      </a:solidFill>
                      <a:prstDash val="solid"/>
                    </a:lnL>
                    <a:lnR w="12700" cap="flat" cmpd="sng" algn="ctr">
                      <a:solidFill>
                        <a:srgbClr val="83A29D"/>
                      </a:solidFill>
                      <a:prstDash val="solid"/>
                      <a:round/>
                      <a:headEnd type="none" w="med" len="med"/>
                      <a:tailEnd type="none" w="med" len="med"/>
                    </a:lnR>
                    <a:lnT w="12700">
                      <a:solidFill>
                        <a:srgbClr val="83A29D"/>
                      </a:solidFill>
                      <a:prstDash val="solid"/>
                    </a:lnT>
                    <a:lnB w="12700" cap="flat" cmpd="sng" algn="ctr">
                      <a:solidFill>
                        <a:srgbClr val="83A29D"/>
                      </a:solidFill>
                      <a:prstDash val="solid"/>
                      <a:round/>
                      <a:headEnd type="none" w="med" len="med"/>
                      <a:tailEnd type="none" w="med" len="med"/>
                    </a:lnB>
                    <a:solidFill>
                      <a:srgbClr val="5B7A79"/>
                    </a:solidFill>
                  </a:tcPr>
                </a:tc>
                <a:tc>
                  <a:txBody>
                    <a:bodyPr/>
                    <a:lstStyle/>
                    <a:p>
                      <a:pPr indent="0">
                        <a:buNone/>
                      </a:pPr>
                      <a:r>
                        <a:rPr lang="en-US" altLang="zh-CN" sz="1000" dirty="0">
                          <a:latin typeface="等线" panose="02010600030101010101" charset="-122"/>
                          <a:ea typeface="等线" panose="02010600030101010101" charset="-122"/>
                        </a:rPr>
                        <a:t>1. </a:t>
                      </a:r>
                      <a:r>
                        <a:rPr lang="zh-CN" altLang="en-US" sz="1000" dirty="0">
                          <a:latin typeface="等线" panose="02010600030101010101" charset="-122"/>
                          <a:ea typeface="等线" panose="02010600030101010101" charset="-122"/>
                        </a:rPr>
                        <a:t>次卧为张老师</a:t>
                      </a:r>
                      <a:r>
                        <a:rPr lang="en-US" altLang="zh-CN" sz="1000" dirty="0">
                          <a:latin typeface="等线" panose="02010600030101010101" charset="-122"/>
                          <a:ea typeface="等线" panose="02010600030101010101" charset="-122"/>
                        </a:rPr>
                        <a:t>9 </a:t>
                      </a:r>
                      <a:r>
                        <a:rPr lang="zh-CN" altLang="en-US" sz="1000" dirty="0">
                          <a:latin typeface="等线" panose="02010600030101010101" charset="-122"/>
                          <a:ea typeface="等线" panose="02010600030101010101" charset="-122"/>
                        </a:rPr>
                        <a:t>岁儿子张晓的卧室；</a:t>
                      </a:r>
                      <a:r>
                        <a:rPr lang="en-US" altLang="zh-CN" sz="1000" dirty="0">
                          <a:latin typeface="等线" panose="02010600030101010101" charset="-122"/>
                          <a:ea typeface="等线" panose="02010600030101010101" charset="-122"/>
                        </a:rPr>
                        <a:t>2. </a:t>
                      </a:r>
                      <a:r>
                        <a:rPr lang="zh-CN" altLang="en-US" sz="1000" dirty="0">
                          <a:latin typeface="等线" panose="02010600030101010101" charset="-122"/>
                          <a:ea typeface="等线" panose="02010600030101010101" charset="-122"/>
                        </a:rPr>
                        <a:t>爱学习、喜欢玩具；</a:t>
                      </a:r>
                      <a:r>
                        <a:rPr lang="en-US" altLang="zh-CN" sz="1000" dirty="0">
                          <a:latin typeface="等线" panose="02010600030101010101" charset="-122"/>
                          <a:ea typeface="等线" panose="02010600030101010101" charset="-122"/>
                        </a:rPr>
                        <a:t>3. </a:t>
                      </a:r>
                      <a:r>
                        <a:rPr lang="zh-CN" altLang="en-US" sz="1000" dirty="0">
                          <a:latin typeface="等线" panose="02010600030101010101" charset="-122"/>
                          <a:ea typeface="等线" panose="02010600030101010101" charset="-122"/>
                        </a:rPr>
                        <a:t>能放足够数量的书籍，摆放少量文具和玩具等；</a:t>
                      </a:r>
                      <a:r>
                        <a:rPr lang="en-US" altLang="zh-CN" sz="1000" dirty="0">
                          <a:latin typeface="等线" panose="02010600030101010101" charset="-122"/>
                          <a:ea typeface="等线" panose="02010600030101010101" charset="-122"/>
                        </a:rPr>
                        <a:t>4. </a:t>
                      </a:r>
                      <a:r>
                        <a:rPr lang="zh-CN" altLang="en-US" sz="1000" dirty="0">
                          <a:latin typeface="等线" panose="02010600030101010101" charset="-122"/>
                          <a:ea typeface="等线" panose="02010600030101010101" charset="-122"/>
                        </a:rPr>
                        <a:t>结构简单、有特色，尽量充分利用空间；</a:t>
                      </a:r>
                      <a:r>
                        <a:rPr lang="en-US" altLang="zh-CN" sz="1000" dirty="0">
                          <a:latin typeface="等线" panose="02010600030101010101" charset="-122"/>
                          <a:ea typeface="等线" panose="02010600030101010101" charset="-122"/>
                        </a:rPr>
                        <a:t>5. </a:t>
                      </a:r>
                      <a:r>
                        <a:rPr lang="zh-CN" altLang="en-US" sz="1000" dirty="0">
                          <a:latin typeface="等线" panose="02010600030101010101" charset="-122"/>
                          <a:ea typeface="等线" panose="02010600030101010101" charset="-122"/>
                        </a:rPr>
                        <a:t>模型的房间尺寸为</a:t>
                      </a:r>
                      <a:r>
                        <a:rPr lang="en-US" altLang="zh-CN" sz="1000" dirty="0">
                          <a:latin typeface="等线" panose="02010600030101010101" charset="-122"/>
                          <a:ea typeface="等线" panose="02010600030101010101" charset="-122"/>
                        </a:rPr>
                        <a:t>3 790 mm×3 240 mm</a:t>
                      </a:r>
                      <a:r>
                        <a:rPr lang="zh-CN" altLang="en-US" sz="1000" dirty="0">
                          <a:latin typeface="等线" panose="02010600030101010101" charset="-122"/>
                          <a:ea typeface="等线" panose="02010600030101010101" charset="-122"/>
                        </a:rPr>
                        <a:t>，进门正对着窗户。</a:t>
                      </a:r>
                      <a:endParaRPr lang="en-US" sz="1000" dirty="0">
                        <a:latin typeface="等线" panose="02010600030101010101" charset="-122"/>
                        <a:ea typeface="等线" panose="02010600030101010101" charset="-122"/>
                      </a:endParaRPr>
                    </a:p>
                  </a:txBody>
                  <a:tcPr marL="68580" marR="68580" marT="0" marB="0" anchor="ctr">
                    <a:lnL w="12700" cap="flat" cmpd="sng" algn="ctr">
                      <a:solidFill>
                        <a:srgbClr val="83A29D"/>
                      </a:solidFill>
                      <a:prstDash val="solid"/>
                      <a:round/>
                      <a:headEnd type="none" w="med" len="med"/>
                      <a:tailEnd type="none" w="med" len="med"/>
                    </a:lnL>
                    <a:lnR w="12700">
                      <a:solidFill>
                        <a:srgbClr val="83A29D"/>
                      </a:solidFill>
                      <a:prstDash val="solid"/>
                    </a:lnR>
                    <a:lnT w="12700">
                      <a:solidFill>
                        <a:srgbClr val="83A29D"/>
                      </a:solidFill>
                      <a:prstDash val="solid"/>
                    </a:lnT>
                    <a:lnB w="12700" cap="flat" cmpd="sng" algn="ctr">
                      <a:solidFill>
                        <a:srgbClr val="83A29D"/>
                      </a:solidFill>
                      <a:prstDash val="solid"/>
                      <a:round/>
                      <a:headEnd type="none" w="med" len="med"/>
                      <a:tailEnd type="none" w="med" len="med"/>
                    </a:lnB>
                  </a:tcPr>
                </a:tc>
                <a:extLst>
                  <a:ext uri="{0D108BD9-81ED-4DB2-BD59-A6C34878D82A}">
                    <a16:rowId xmlns:a16="http://schemas.microsoft.com/office/drawing/2014/main" val="4069711806"/>
                  </a:ext>
                </a:extLst>
              </a:tr>
            </a:tbl>
          </a:graphicData>
        </a:graphic>
      </p:graphicFrame>
      <p:grpSp>
        <p:nvGrpSpPr>
          <p:cNvPr id="18" name="组合 17">
            <a:extLst>
              <a:ext uri="{FF2B5EF4-FFF2-40B4-BE49-F238E27FC236}">
                <a16:creationId xmlns:a16="http://schemas.microsoft.com/office/drawing/2014/main" id="{FFFEAED1-15E2-41D2-AE13-0C83BD05D42A}"/>
              </a:ext>
            </a:extLst>
          </p:cNvPr>
          <p:cNvGrpSpPr/>
          <p:nvPr/>
        </p:nvGrpSpPr>
        <p:grpSpPr>
          <a:xfrm>
            <a:off x="0" y="-26670"/>
            <a:ext cx="12459970" cy="904875"/>
            <a:chOff x="0" y="-42"/>
            <a:chExt cx="19622" cy="1425"/>
          </a:xfrm>
        </p:grpSpPr>
        <p:sp>
          <p:nvSpPr>
            <p:cNvPr id="19" name="矩形 18">
              <a:extLst>
                <a:ext uri="{FF2B5EF4-FFF2-40B4-BE49-F238E27FC236}">
                  <a16:creationId xmlns:a16="http://schemas.microsoft.com/office/drawing/2014/main" id="{A65967EF-029A-42B5-83F2-A3B299A5E3E3}"/>
                </a:ext>
              </a:extLst>
            </p:cNvPr>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a:extLst>
                <a:ext uri="{FF2B5EF4-FFF2-40B4-BE49-F238E27FC236}">
                  <a16:creationId xmlns:a16="http://schemas.microsoft.com/office/drawing/2014/main" id="{66037860-FB5B-43BF-B36E-E57F151A058E}"/>
                </a:ext>
              </a:extLst>
            </p:cNvPr>
            <p:cNvGrpSpPr/>
            <p:nvPr/>
          </p:nvGrpSpPr>
          <p:grpSpPr>
            <a:xfrm>
              <a:off x="302" y="184"/>
              <a:ext cx="1304" cy="1199"/>
              <a:chOff x="756" y="1232"/>
              <a:chExt cx="1304" cy="1199"/>
            </a:xfrm>
          </p:grpSpPr>
          <p:sp>
            <p:nvSpPr>
              <p:cNvPr id="24" name="矩形 23">
                <a:extLst>
                  <a:ext uri="{FF2B5EF4-FFF2-40B4-BE49-F238E27FC236}">
                    <a16:creationId xmlns:a16="http://schemas.microsoft.com/office/drawing/2014/main" id="{1C78D34A-AC31-4AC2-932E-4FB960EE0C6F}"/>
                  </a:ext>
                </a:extLst>
              </p:cNvPr>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a16="http://schemas.microsoft.com/office/drawing/2014/main" id="{7F83EF48-6FBF-4D6B-BF38-5320B6C4544A}"/>
                  </a:ext>
                </a:extLst>
              </p:cNvPr>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a16="http://schemas.microsoft.com/office/drawing/2014/main" id="{CE20432C-5797-42FB-BAF1-765E748CEFDE}"/>
                  </a:ext>
                </a:extLst>
              </p:cNvPr>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文本框 20">
              <a:extLst>
                <a:ext uri="{FF2B5EF4-FFF2-40B4-BE49-F238E27FC236}">
                  <a16:creationId xmlns:a16="http://schemas.microsoft.com/office/drawing/2014/main" id="{2F086BBD-2D87-4549-9425-EE5AE38814C6}"/>
                </a:ext>
              </a:extLst>
            </p:cNvPr>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22" name="矩形 21">
              <a:extLst>
                <a:ext uri="{FF2B5EF4-FFF2-40B4-BE49-F238E27FC236}">
                  <a16:creationId xmlns:a16="http://schemas.microsoft.com/office/drawing/2014/main" id="{F382CA9B-DDFA-4C53-9259-38C3D5A82794}"/>
                </a:ext>
              </a:extLst>
            </p:cNvPr>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a:extLst>
                <a:ext uri="{FF2B5EF4-FFF2-40B4-BE49-F238E27FC236}">
                  <a16:creationId xmlns:a16="http://schemas.microsoft.com/office/drawing/2014/main" id="{ECC52D18-3B2E-4C1B-B51C-12EE8BE6A461}"/>
                </a:ext>
              </a:extLst>
            </p:cNvPr>
            <p:cNvSpPr txBox="1"/>
            <p:nvPr/>
          </p:nvSpPr>
          <p:spPr>
            <a:xfrm>
              <a:off x="13228" y="71"/>
              <a:ext cx="6394" cy="727"/>
            </a:xfrm>
            <a:prstGeom prst="rect">
              <a:avLst/>
            </a:prstGeom>
            <a:noFill/>
          </p:spPr>
          <p:txBody>
            <a:bodyPr wrap="square" rtlCol="0" anchor="t">
              <a:spAutoFit/>
            </a:bodyPr>
            <a:lstStyle/>
            <a:p>
              <a:r>
                <a:rPr lang="zh-CN" altLang="en-US" sz="2400" b="1" dirty="0">
                  <a:solidFill>
                    <a:srgbClr val="FFFF00"/>
                  </a:solidFill>
                  <a:sym typeface="+mn-ea"/>
                </a:rPr>
                <a:t>任务1  规划室内装修模型</a:t>
              </a:r>
            </a:p>
          </p:txBody>
        </p:sp>
      </p:grpSp>
    </p:spTree>
    <p:extLst>
      <p:ext uri="{BB962C8B-B14F-4D97-AF65-F5344CB8AC3E}">
        <p14:creationId xmlns:p14="http://schemas.microsoft.com/office/powerpoint/2010/main" val="28610491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525415" y="1930183"/>
            <a:ext cx="10178585" cy="400110"/>
          </a:xfrm>
          <a:prstGeom prst="rect">
            <a:avLst/>
          </a:prstGeom>
          <a:noFill/>
        </p:spPr>
        <p:txBody>
          <a:bodyPr wrap="square" rtlCol="0" anchor="t">
            <a:spAutoFit/>
          </a:bodyPr>
          <a:lstStyle/>
          <a:p>
            <a:pPr marL="0" marR="0" lvl="0" indent="508000" algn="l" defTabSz="914400" rtl="0" eaLnBrk="1" fontAlgn="auto" latinLnBrk="0" hangingPunct="1">
              <a:lnSpc>
                <a:spcPct val="100000"/>
              </a:lnSpc>
              <a:spcBef>
                <a:spcPts val="0"/>
              </a:spcBef>
              <a:spcAft>
                <a:spcPts val="0"/>
              </a:spcAft>
              <a:buClrTx/>
              <a:buSzTx/>
              <a:buFontTx/>
              <a:buNone/>
              <a:tabLst/>
              <a:defRPr/>
              <a:extLst>
                <a:ext uri="{35155182-B16C-46BC-9424-99874614C6A1}">
                  <wpsdc:indentchars xmlns="" xmlns:wpsdc="http://www.wps.cn/officeDocument/2017/drawingmlCustomData" val="200" checksum="282533468"/>
                </a:ext>
              </a:extLst>
            </a:pPr>
            <a:r>
              <a:rPr lang="zh-CN" altLang="en-US" sz="2000" dirty="0">
                <a:solidFill>
                  <a:srgbClr val="F65738"/>
                </a:solidFill>
                <a:latin typeface="Calibri"/>
                <a:ea typeface="微软雅黑" panose="020B0503020204020204" pitchFamily="34" charset="-122"/>
              </a:rPr>
              <a:t>根据实际情况，需要房间布局草图和书架模型草图</a:t>
            </a:r>
            <a:r>
              <a:rPr kumimoji="0" lang="zh-CN" altLang="en-US" sz="2000" b="0" i="0" u="none" strike="noStrike" kern="1200" cap="none" spc="0" normalizeH="0" baseline="0" noProof="0" dirty="0">
                <a:ln>
                  <a:noFill/>
                </a:ln>
                <a:solidFill>
                  <a:srgbClr val="F65738"/>
                </a:solidFill>
                <a:effectLst/>
                <a:uLnTx/>
                <a:uFillTx/>
                <a:latin typeface="Calibri"/>
                <a:ea typeface="微软雅黑" panose="020B0503020204020204" pitchFamily="34" charset="-122"/>
                <a:cs typeface="+mn-cs"/>
              </a:rPr>
              <a:t>，分别绘制出如下图所示的草图。</a:t>
            </a:r>
          </a:p>
        </p:txBody>
      </p:sp>
      <p:sp>
        <p:nvSpPr>
          <p:cNvPr id="4" name="文本框 3"/>
          <p:cNvSpPr txBox="1"/>
          <p:nvPr/>
        </p:nvSpPr>
        <p:spPr>
          <a:xfrm>
            <a:off x="3397420" y="5591960"/>
            <a:ext cx="1800000" cy="369332"/>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房间布局草图</a:t>
            </a:r>
          </a:p>
        </p:txBody>
      </p:sp>
      <p:grpSp>
        <p:nvGrpSpPr>
          <p:cNvPr id="3" name="组合 2"/>
          <p:cNvGrpSpPr/>
          <p:nvPr/>
        </p:nvGrpSpPr>
        <p:grpSpPr>
          <a:xfrm>
            <a:off x="767080" y="1189355"/>
            <a:ext cx="5006340" cy="429895"/>
            <a:chOff x="756" y="1873"/>
            <a:chExt cx="7884" cy="677"/>
          </a:xfrm>
        </p:grpSpPr>
        <p:sp>
          <p:nvSpPr>
            <p:cNvPr id="11" name="文本框 10"/>
            <p:cNvSpPr txBox="1"/>
            <p:nvPr/>
          </p:nvSpPr>
          <p:spPr>
            <a:xfrm>
              <a:off x="1774" y="1873"/>
              <a:ext cx="6866" cy="6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200" b="1" i="0" u="none" strike="noStrike" kern="0" cap="none" spc="300" normalizeH="0" baseline="0" noProof="0" dirty="0">
                  <a:ln>
                    <a:noFill/>
                  </a:ln>
                  <a:solidFill>
                    <a:srgbClr val="01786A"/>
                  </a:solidFill>
                  <a:effectLst/>
                  <a:uLnTx/>
                  <a:uFillTx/>
                  <a:latin typeface="微软雅黑" panose="020B0503020204020204" charset="-122"/>
                  <a:ea typeface="微软雅黑" panose="020B0503020204020204" charset="-122"/>
                  <a:cs typeface="微软雅黑" panose="020B0503020204020204" charset="-122"/>
                  <a:sym typeface="+mn-ea"/>
                </a:rPr>
                <a:t>绘制草图</a:t>
              </a:r>
              <a:endParaRPr kumimoji="0" sz="2200" b="1" i="0" u="none" strike="noStrike" kern="0" cap="none" spc="300" normalizeH="0" baseline="0" noProof="0" dirty="0">
                <a:ln>
                  <a:noFill/>
                </a:ln>
                <a:solidFill>
                  <a:srgbClr val="01786A"/>
                </a:solidFill>
                <a:effectLst/>
                <a:uLnTx/>
                <a:uFillTx/>
                <a:latin typeface="微软雅黑" panose="020B0503020204020204" charset="-122"/>
                <a:ea typeface="微软雅黑" panose="020B0503020204020204" charset="-122"/>
                <a:cs typeface="微软雅黑" panose="020B0503020204020204" charset="-122"/>
                <a:sym typeface="+mn-ea"/>
              </a:endParaRPr>
            </a:p>
          </p:txBody>
        </p:sp>
        <p:sp>
          <p:nvSpPr>
            <p:cNvPr id="13" name="圆角矩形 12"/>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2000" b="1" dirty="0">
                  <a:solidFill>
                    <a:prstClr val="white"/>
                  </a:solidFill>
                  <a:latin typeface="Calibri"/>
                  <a:ea typeface="微软雅黑" panose="020B0503020204020204" pitchFamily="34" charset="-122"/>
                </a:rPr>
                <a:t>2</a:t>
              </a:r>
              <a:endParaRPr kumimoji="0" lang="en-US" altLang="zh-CN" sz="2000" b="1"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sp>
        <p:nvSpPr>
          <p:cNvPr id="21" name="文本框 20">
            <a:extLst>
              <a:ext uri="{FF2B5EF4-FFF2-40B4-BE49-F238E27FC236}">
                <a16:creationId xmlns:a16="http://schemas.microsoft.com/office/drawing/2014/main" id="{D57F5D1A-4296-4CD8-8DF8-AE70C5FF2855}"/>
              </a:ext>
            </a:extLst>
          </p:cNvPr>
          <p:cNvSpPr txBox="1"/>
          <p:nvPr/>
        </p:nvSpPr>
        <p:spPr>
          <a:xfrm>
            <a:off x="8040000" y="5591960"/>
            <a:ext cx="1611410" cy="368300"/>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rPr>
              <a:t>书架模型草图</a:t>
            </a:r>
          </a:p>
        </p:txBody>
      </p:sp>
      <p:pic>
        <p:nvPicPr>
          <p:cNvPr id="7" name="图片 6">
            <a:extLst>
              <a:ext uri="{FF2B5EF4-FFF2-40B4-BE49-F238E27FC236}">
                <a16:creationId xmlns:a16="http://schemas.microsoft.com/office/drawing/2014/main" id="{95E8B4EC-1DE2-4D02-BF9F-640CDE2DF5D7}"/>
              </a:ext>
            </a:extLst>
          </p:cNvPr>
          <p:cNvPicPr>
            <a:picLocks noChangeAspect="1"/>
          </p:cNvPicPr>
          <p:nvPr/>
        </p:nvPicPr>
        <p:blipFill>
          <a:blip r:embed="rId2"/>
          <a:stretch>
            <a:fillRect/>
          </a:stretch>
        </p:blipFill>
        <p:spPr>
          <a:xfrm>
            <a:off x="1848000" y="2330293"/>
            <a:ext cx="4560990" cy="3149609"/>
          </a:xfrm>
          <a:prstGeom prst="rect">
            <a:avLst/>
          </a:prstGeom>
        </p:spPr>
      </p:pic>
      <p:pic>
        <p:nvPicPr>
          <p:cNvPr id="10" name="图片 9">
            <a:extLst>
              <a:ext uri="{FF2B5EF4-FFF2-40B4-BE49-F238E27FC236}">
                <a16:creationId xmlns:a16="http://schemas.microsoft.com/office/drawing/2014/main" id="{0F53614B-3E51-42E8-B392-268E7C02EB4B}"/>
              </a:ext>
            </a:extLst>
          </p:cNvPr>
          <p:cNvPicPr>
            <a:picLocks noChangeAspect="1"/>
          </p:cNvPicPr>
          <p:nvPr/>
        </p:nvPicPr>
        <p:blipFill>
          <a:blip r:embed="rId3"/>
          <a:stretch>
            <a:fillRect/>
          </a:stretch>
        </p:blipFill>
        <p:spPr>
          <a:xfrm>
            <a:off x="7198655" y="2544813"/>
            <a:ext cx="2973935" cy="2720569"/>
          </a:xfrm>
          <a:prstGeom prst="rect">
            <a:avLst/>
          </a:prstGeom>
        </p:spPr>
      </p:pic>
      <p:grpSp>
        <p:nvGrpSpPr>
          <p:cNvPr id="23" name="组合 22">
            <a:extLst>
              <a:ext uri="{FF2B5EF4-FFF2-40B4-BE49-F238E27FC236}">
                <a16:creationId xmlns:a16="http://schemas.microsoft.com/office/drawing/2014/main" id="{CF833B70-8D70-4C14-A94C-082CF6E756C6}"/>
              </a:ext>
            </a:extLst>
          </p:cNvPr>
          <p:cNvGrpSpPr/>
          <p:nvPr/>
        </p:nvGrpSpPr>
        <p:grpSpPr>
          <a:xfrm>
            <a:off x="0" y="-26670"/>
            <a:ext cx="12459970" cy="904875"/>
            <a:chOff x="0" y="-42"/>
            <a:chExt cx="19622" cy="1425"/>
          </a:xfrm>
        </p:grpSpPr>
        <p:sp>
          <p:nvSpPr>
            <p:cNvPr id="24" name="矩形 23">
              <a:extLst>
                <a:ext uri="{FF2B5EF4-FFF2-40B4-BE49-F238E27FC236}">
                  <a16:creationId xmlns:a16="http://schemas.microsoft.com/office/drawing/2014/main" id="{43D416A9-650B-4883-B8F8-DE68744D063A}"/>
                </a:ext>
              </a:extLst>
            </p:cNvPr>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a:extLst>
                <a:ext uri="{FF2B5EF4-FFF2-40B4-BE49-F238E27FC236}">
                  <a16:creationId xmlns:a16="http://schemas.microsoft.com/office/drawing/2014/main" id="{AF97CEBF-DEBE-42B2-9F29-B16828C7CC65}"/>
                </a:ext>
              </a:extLst>
            </p:cNvPr>
            <p:cNvGrpSpPr/>
            <p:nvPr/>
          </p:nvGrpSpPr>
          <p:grpSpPr>
            <a:xfrm>
              <a:off x="302" y="184"/>
              <a:ext cx="1304" cy="1199"/>
              <a:chOff x="756" y="1232"/>
              <a:chExt cx="1304" cy="1199"/>
            </a:xfrm>
          </p:grpSpPr>
          <p:sp>
            <p:nvSpPr>
              <p:cNvPr id="29" name="矩形 28">
                <a:extLst>
                  <a:ext uri="{FF2B5EF4-FFF2-40B4-BE49-F238E27FC236}">
                    <a16:creationId xmlns:a16="http://schemas.microsoft.com/office/drawing/2014/main" id="{991E0160-3DB3-4584-B769-67DEF030C8DE}"/>
                  </a:ext>
                </a:extLst>
              </p:cNvPr>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a:extLst>
                  <a:ext uri="{FF2B5EF4-FFF2-40B4-BE49-F238E27FC236}">
                    <a16:creationId xmlns:a16="http://schemas.microsoft.com/office/drawing/2014/main" id="{C5827B15-ACAE-408E-9775-B75121FA8EE3}"/>
                  </a:ext>
                </a:extLst>
              </p:cNvPr>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a:extLst>
                  <a:ext uri="{FF2B5EF4-FFF2-40B4-BE49-F238E27FC236}">
                    <a16:creationId xmlns:a16="http://schemas.microsoft.com/office/drawing/2014/main" id="{D1AC463C-357F-4ECD-923C-6D1330FBCC36}"/>
                  </a:ext>
                </a:extLst>
              </p:cNvPr>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文本框 25">
              <a:extLst>
                <a:ext uri="{FF2B5EF4-FFF2-40B4-BE49-F238E27FC236}">
                  <a16:creationId xmlns:a16="http://schemas.microsoft.com/office/drawing/2014/main" id="{F7EBAE7E-5854-4882-B3F8-44B8247F1EBB}"/>
                </a:ext>
              </a:extLst>
            </p:cNvPr>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27" name="矩形 26">
              <a:extLst>
                <a:ext uri="{FF2B5EF4-FFF2-40B4-BE49-F238E27FC236}">
                  <a16:creationId xmlns:a16="http://schemas.microsoft.com/office/drawing/2014/main" id="{789DBC91-E256-487E-A5D2-1321584A46C6}"/>
                </a:ext>
              </a:extLst>
            </p:cNvPr>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a:extLst>
                <a:ext uri="{FF2B5EF4-FFF2-40B4-BE49-F238E27FC236}">
                  <a16:creationId xmlns:a16="http://schemas.microsoft.com/office/drawing/2014/main" id="{CDC95BE1-4D37-4DC9-B494-24230F475473}"/>
                </a:ext>
              </a:extLst>
            </p:cNvPr>
            <p:cNvSpPr txBox="1"/>
            <p:nvPr/>
          </p:nvSpPr>
          <p:spPr>
            <a:xfrm>
              <a:off x="13228" y="71"/>
              <a:ext cx="6394" cy="727"/>
            </a:xfrm>
            <a:prstGeom prst="rect">
              <a:avLst/>
            </a:prstGeom>
            <a:noFill/>
          </p:spPr>
          <p:txBody>
            <a:bodyPr wrap="square" rtlCol="0" anchor="t">
              <a:spAutoFit/>
            </a:bodyPr>
            <a:lstStyle/>
            <a:p>
              <a:r>
                <a:rPr lang="zh-CN" altLang="en-US" sz="2400" b="1" dirty="0">
                  <a:solidFill>
                    <a:srgbClr val="FFFF00"/>
                  </a:solidFill>
                  <a:sym typeface="+mn-ea"/>
                </a:rPr>
                <a:t>任务1  规划室内装修模型</a:t>
              </a:r>
            </a:p>
          </p:txBody>
        </p:sp>
      </p:grpSp>
    </p:spTree>
    <p:extLst>
      <p:ext uri="{BB962C8B-B14F-4D97-AF65-F5344CB8AC3E}">
        <p14:creationId xmlns:p14="http://schemas.microsoft.com/office/powerpoint/2010/main" val="260784592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5400000">
            <a:off x="523240" y="2117090"/>
            <a:ext cx="6857365" cy="2624455"/>
          </a:xfrm>
          <a:prstGeom prst="rect">
            <a:avLst/>
          </a:prstGeom>
          <a:solidFill>
            <a:srgbClr val="5B7A7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5664200" y="2205355"/>
            <a:ext cx="4286885" cy="706755"/>
          </a:xfrm>
          <a:prstGeom prst="rect">
            <a:avLst/>
          </a:prstGeom>
          <a:noFill/>
        </p:spPr>
        <p:txBody>
          <a:bodyPr wrap="square" rtlCol="0">
            <a:spAutoFit/>
          </a:bodyPr>
          <a:lstStyle/>
          <a:p>
            <a:pPr algn="dist"/>
            <a:r>
              <a:rPr lang="zh-CN" altLang="en-US" sz="4000" b="1" dirty="0">
                <a:solidFill>
                  <a:srgbClr val="F65738"/>
                </a:solidFill>
                <a:latin typeface="微软雅黑" panose="020B0503020204020204" charset="-122"/>
                <a:ea typeface="微软雅黑" panose="020B0503020204020204" charset="-122"/>
                <a:cs typeface="微软雅黑" panose="020B0503020204020204" charset="-122"/>
              </a:rPr>
              <a:t>设计室内装修模型</a:t>
            </a:r>
          </a:p>
        </p:txBody>
      </p:sp>
      <p:grpSp>
        <p:nvGrpSpPr>
          <p:cNvPr id="16" name="组合 15"/>
          <p:cNvGrpSpPr/>
          <p:nvPr/>
        </p:nvGrpSpPr>
        <p:grpSpPr>
          <a:xfrm>
            <a:off x="6167755" y="3213100"/>
            <a:ext cx="4665980" cy="1954530"/>
            <a:chOff x="9713" y="5060"/>
            <a:chExt cx="7348" cy="3078"/>
          </a:xfrm>
        </p:grpSpPr>
        <p:sp>
          <p:nvSpPr>
            <p:cNvPr id="27" name="文本框 26"/>
            <p:cNvSpPr txBox="1"/>
            <p:nvPr/>
          </p:nvSpPr>
          <p:spPr>
            <a:xfrm>
              <a:off x="10054" y="5060"/>
              <a:ext cx="7007" cy="3078"/>
            </a:xfrm>
            <a:prstGeom prst="rect">
              <a:avLst/>
            </a:prstGeom>
            <a:noFill/>
          </p:spPr>
          <p:txBody>
            <a:bodyPr wrap="square" rtlCol="0">
              <a:spAutoFit/>
            </a:bodyPr>
            <a:lstStyle/>
            <a:p>
              <a:pPr algn="l" fontAlgn="auto">
                <a:lnSpc>
                  <a:spcPct val="150000"/>
                </a:lnSpc>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任务描述</a:t>
              </a:r>
            </a:p>
            <a:p>
              <a:pPr algn="l" fontAlgn="auto">
                <a:lnSpc>
                  <a:spcPct val="150000"/>
                </a:lnSpc>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任务分析</a:t>
              </a:r>
            </a:p>
            <a:p>
              <a:pPr algn="l" fontAlgn="auto">
                <a:lnSpc>
                  <a:spcPct val="150000"/>
                </a:lnSpc>
                <a:buClrTx/>
                <a:buSzTx/>
                <a:buFontTx/>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任务实施</a:t>
              </a:r>
            </a:p>
          </p:txBody>
        </p:sp>
        <p:sp>
          <p:nvSpPr>
            <p:cNvPr id="9" name="椭圆 8"/>
            <p:cNvSpPr/>
            <p:nvPr/>
          </p:nvSpPr>
          <p:spPr>
            <a:xfrm>
              <a:off x="9713" y="562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9713" y="664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9713" y="7668"/>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文本框 2"/>
          <p:cNvSpPr txBox="1"/>
          <p:nvPr/>
        </p:nvSpPr>
        <p:spPr>
          <a:xfrm>
            <a:off x="3792220" y="1772920"/>
            <a:ext cx="471805" cy="2306955"/>
          </a:xfrm>
          <a:prstGeom prst="rect">
            <a:avLst/>
          </a:prstGeom>
          <a:noFill/>
        </p:spPr>
        <p:txBody>
          <a:bodyPr wrap="square" rtlCol="0" anchor="t">
            <a:spAutoFit/>
          </a:bodyPr>
          <a:lstStyle/>
          <a:p>
            <a:pPr algn="dist"/>
            <a:r>
              <a:rPr lang="zh-CN" altLang="en-US" sz="4800" b="1">
                <a:solidFill>
                  <a:schemeClr val="bg1"/>
                </a:solidFill>
                <a:latin typeface="微软雅黑" panose="020B0503020204020204" charset="-122"/>
                <a:ea typeface="微软雅黑" panose="020B0503020204020204" charset="-122"/>
                <a:cs typeface="微软雅黑" panose="020B0503020204020204" charset="-122"/>
                <a:sym typeface="+mn-ea"/>
              </a:rPr>
              <a:t>任务</a:t>
            </a:r>
            <a:r>
              <a:rPr lang="en-US" altLang="zh-CN" sz="4800" b="1">
                <a:solidFill>
                  <a:schemeClr val="bg1"/>
                </a:solidFill>
                <a:latin typeface="微软雅黑" panose="020B0503020204020204" charset="-122"/>
                <a:ea typeface="微软雅黑" panose="020B0503020204020204" charset="-122"/>
                <a:cs typeface="微软雅黑" panose="020B0503020204020204" charset="-122"/>
                <a:sym typeface="+mn-ea"/>
              </a:rPr>
              <a:t>2</a:t>
            </a:r>
          </a:p>
        </p:txBody>
      </p:sp>
      <p:grpSp>
        <p:nvGrpSpPr>
          <p:cNvPr id="11" name="组合 10"/>
          <p:cNvGrpSpPr/>
          <p:nvPr/>
        </p:nvGrpSpPr>
        <p:grpSpPr>
          <a:xfrm>
            <a:off x="3545840" y="1465580"/>
            <a:ext cx="1034415" cy="2755265"/>
            <a:chOff x="5584" y="2308"/>
            <a:chExt cx="1629" cy="4339"/>
          </a:xfrm>
        </p:grpSpPr>
        <p:cxnSp>
          <p:nvCxnSpPr>
            <p:cNvPr id="6" name="直接连接符 5"/>
            <p:cNvCxnSpPr/>
            <p:nvPr/>
          </p:nvCxnSpPr>
          <p:spPr>
            <a:xfrm flipH="1">
              <a:off x="5614" y="5967"/>
              <a:ext cx="6" cy="68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584" y="6647"/>
              <a:ext cx="604"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543" y="2338"/>
              <a:ext cx="670"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194" y="2308"/>
              <a:ext cx="0" cy="57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7242216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344295" y="1701165"/>
            <a:ext cx="9557385" cy="3270885"/>
          </a:xfrm>
          <a:prstGeom prst="rect">
            <a:avLst/>
          </a:prstGeom>
          <a:solidFill>
            <a:srgbClr val="83A29D"/>
          </a:solidFill>
          <a:ln w="57150">
            <a:solidFill>
              <a:srgbClr val="A2B9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055370" y="405130"/>
            <a:ext cx="1875790" cy="593970"/>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项目背景</a:t>
              </a: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1847850" y="1850390"/>
            <a:ext cx="8716010" cy="2346283"/>
          </a:xfrm>
          <a:prstGeom prst="rect">
            <a:avLst/>
          </a:prstGeom>
          <a:noFill/>
        </p:spPr>
        <p:txBody>
          <a:bodyPr wrap="square" rtlCol="0" anchor="t">
            <a:spAutoFit/>
          </a:bodyPr>
          <a:lstStyle/>
          <a:p>
            <a:pPr indent="508000" fontAlgn="auto">
              <a:lnSpc>
                <a:spcPct val="150000"/>
              </a:lnSpc>
              <a:extLst>
                <a:ext uri="{35155182-B16C-46BC-9424-99874614C6A1}">
                  <wpsdc:indentchars xmlns="" xmlns:wpsdc="http://www.wps.cn/officeDocument/2017/drawingmlCustomData" val="200" checksum="282533468"/>
                </a:ext>
              </a:extLst>
            </a:pP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对现代人的影响，也许是手机的发明者从未想过的。现在手机已是人们随身必备装备，通信用它，支付用它，闲暇时候，听音乐、看视频还是用它。</a:t>
            </a:r>
          </a:p>
          <a:p>
            <a:pPr indent="508000" fontAlgn="auto">
              <a:lnSpc>
                <a:spcPct val="150000"/>
              </a:lnSpc>
              <a:extLst>
                <a:ext uri="{35155182-B16C-46BC-9424-99874614C6A1}">
                  <wpsdc:indentchars xmlns:wpsdc="http://www.wps.cn/officeDocument/2017/drawingmlCustomData" xmlns="" val="200" checksum="282533468"/>
                </a:ext>
              </a:extLst>
            </a:pP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小小周末空闲的时候，也喜欢用手机看各种设计视频。将手机握在手里，时间长了感觉很累，小小萌生了自己设计一款手机支架的念头。小小向三维设计创客团队成员说出自己的想法，大家都有同感，就立即行动起来。</a:t>
            </a:r>
          </a:p>
        </p:txBody>
      </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2338070" y="2275840"/>
            <a:ext cx="7597775" cy="1220960"/>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2708275" y="2421255"/>
            <a:ext cx="7001510" cy="1015663"/>
          </a:xfrm>
          <a:prstGeom prst="rect">
            <a:avLst/>
          </a:prstGeom>
          <a:noFill/>
        </p:spPr>
        <p:txBody>
          <a:bodyPr wrap="square" rtlCol="0" anchor="t">
            <a:spAutoFit/>
          </a:bodyPr>
          <a:lstStyle/>
          <a:p>
            <a:pPr indent="508000" fontAlgn="auto">
              <a:lnSpc>
                <a:spcPct val="100000"/>
              </a:lnSpc>
              <a:extLst>
                <a:ext uri="{35155182-B16C-46BC-9424-99874614C6A1}">
                  <wpsdc:indentchars xmlns="" xmlns:wpsdc="http://www.wps.cn/officeDocument/2017/drawingmlCustomData" val="200" checksum="282533468"/>
                </a:ext>
              </a:extLst>
            </a:pP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三维设计创客团队模型设计组根据草图初步绘制并打印出三维模型，再根据张老师观看模型后的意见对模型进行修改，确定三维模型。</a:t>
            </a:r>
          </a:p>
        </p:txBody>
      </p:sp>
      <p:grpSp>
        <p:nvGrpSpPr>
          <p:cNvPr id="12" name="组合 11"/>
          <p:cNvGrpSpPr/>
          <p:nvPr/>
        </p:nvGrpSpPr>
        <p:grpSpPr>
          <a:xfrm>
            <a:off x="0" y="-26670"/>
            <a:ext cx="12322175" cy="904875"/>
            <a:chOff x="0" y="-42"/>
            <a:chExt cx="19405" cy="1425"/>
          </a:xfrm>
        </p:grpSpPr>
        <p:sp>
          <p:nvSpPr>
            <p:cNvPr id="10" name="矩形 9"/>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302" y="184"/>
              <a:ext cx="1304" cy="1199"/>
              <a:chOff x="756" y="1232"/>
              <a:chExt cx="1304" cy="1199"/>
            </a:xfrm>
          </p:grpSpPr>
          <p:sp>
            <p:nvSpPr>
              <p:cNvPr id="3" name="矩形 2"/>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任务描述</a:t>
              </a:r>
            </a:p>
          </p:txBody>
        </p:sp>
        <p:sp>
          <p:nvSpPr>
            <p:cNvPr id="9" name="矩形 8"/>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2888" y="71"/>
              <a:ext cx="6517" cy="727"/>
            </a:xfrm>
            <a:prstGeom prst="rect">
              <a:avLst/>
            </a:prstGeom>
            <a:noFill/>
          </p:spPr>
          <p:txBody>
            <a:bodyPr wrap="squar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设计室内装修模型</a:t>
              </a:r>
            </a:p>
          </p:txBody>
        </p:sp>
      </p:grpSp>
    </p:spTree>
    <p:extLst>
      <p:ext uri="{BB962C8B-B14F-4D97-AF65-F5344CB8AC3E}">
        <p14:creationId xmlns:p14="http://schemas.microsoft.com/office/powerpoint/2010/main" val="12005610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1020445" y="1915795"/>
            <a:ext cx="10140315" cy="1572605"/>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1488440" y="2059305"/>
            <a:ext cx="9389110" cy="1323439"/>
          </a:xfrm>
          <a:prstGeom prst="rect">
            <a:avLst/>
          </a:prstGeom>
          <a:noFill/>
        </p:spPr>
        <p:txBody>
          <a:bodyPr wrap="square" rtlCol="0" anchor="t">
            <a:spAutoFit/>
          </a:bodyPr>
          <a:lstStyle/>
          <a:p>
            <a:pPr indent="508000" fontAlgn="auto">
              <a:lnSpc>
                <a:spcPct val="100000"/>
              </a:lnSpc>
              <a:extLst>
                <a:ext uri="{35155182-B16C-46BC-9424-99874614C6A1}">
                  <wpsdc:indentchars xmlns="" xmlns:wpsdc="http://www.wps.cn/officeDocument/2017/drawingmlCustomData" val="200" checksum="282533468"/>
                </a:ext>
              </a:extLst>
            </a:pP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模型设计组对市场调研组提供的资料、草图进行了充分的研讨，决定使用</a:t>
            </a:r>
            <a:r>
              <a:rPr lang="en-US" altLang="zh-CN" sz="2000" kern="0" dirty="0">
                <a:solidFill>
                  <a:schemeClr val="bg1"/>
                </a:solidFill>
                <a:latin typeface="微软雅黑" panose="020B0503020204020204" charset="-122"/>
                <a:ea typeface="微软雅黑" panose="020B0503020204020204" charset="-122"/>
                <a:cs typeface="微软雅黑" panose="020B0503020204020204" charset="-122"/>
              </a:rPr>
              <a:t>3D One Plus </a:t>
            </a: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绘制出三维模型，并采用</a:t>
            </a:r>
            <a:r>
              <a:rPr lang="en-US" altLang="zh-CN" sz="2000" kern="0" dirty="0">
                <a:solidFill>
                  <a:schemeClr val="bg1"/>
                </a:solidFill>
                <a:latin typeface="微软雅黑" panose="020B0503020204020204" charset="-122"/>
                <a:ea typeface="微软雅黑" panose="020B0503020204020204" charset="-122"/>
                <a:cs typeface="微软雅黑" panose="020B0503020204020204" charset="-122"/>
              </a:rPr>
              <a:t>3D </a:t>
            </a: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打印技术、选用合适的材料打印出三维模型，然后将模型交给市场调研组去征集张老师的意见，最后再由模型设计任务组对模型进行修改、完善，最终得到三维模型。</a:t>
            </a:r>
          </a:p>
        </p:txBody>
      </p:sp>
      <p:sp>
        <p:nvSpPr>
          <p:cNvPr id="25" name="文本框 24"/>
          <p:cNvSpPr txBox="1"/>
          <p:nvPr/>
        </p:nvSpPr>
        <p:spPr>
          <a:xfrm>
            <a:off x="5304155" y="5012055"/>
            <a:ext cx="1637030" cy="450850"/>
          </a:xfrm>
          <a:prstGeom prst="rect">
            <a:avLst/>
          </a:prstGeom>
          <a:noFill/>
        </p:spPr>
        <p:txBody>
          <a:bodyPr wrap="square" rtlCol="0">
            <a:spAutoFit/>
          </a:bodyPr>
          <a:lstStyle/>
          <a:p>
            <a:pPr indent="0">
              <a:lnSpc>
                <a:spcPct val="130000"/>
              </a:lnSpc>
              <a:buFont typeface="Wingdings" panose="05000000000000000000" pitchFamily="2" charset="2"/>
              <a:buNone/>
            </a:pPr>
            <a:r>
              <a:rPr lang="zh-CN" altLang="en-US" sz="1800">
                <a:sym typeface="+mn-lt"/>
              </a:rPr>
              <a:t>任务路线图</a:t>
            </a:r>
          </a:p>
        </p:txBody>
      </p:sp>
      <p:grpSp>
        <p:nvGrpSpPr>
          <p:cNvPr id="5" name="组合 4"/>
          <p:cNvGrpSpPr/>
          <p:nvPr/>
        </p:nvGrpSpPr>
        <p:grpSpPr>
          <a:xfrm>
            <a:off x="2526029" y="4230580"/>
            <a:ext cx="7129145" cy="566420"/>
            <a:chOff x="3595" y="6725"/>
            <a:chExt cx="11227" cy="892"/>
          </a:xfrm>
        </p:grpSpPr>
        <p:grpSp>
          <p:nvGrpSpPr>
            <p:cNvPr id="10" name="组合 9"/>
            <p:cNvGrpSpPr/>
            <p:nvPr/>
          </p:nvGrpSpPr>
          <p:grpSpPr>
            <a:xfrm>
              <a:off x="3595" y="6759"/>
              <a:ext cx="8261" cy="858"/>
              <a:chOff x="3784" y="5499"/>
              <a:chExt cx="8261" cy="858"/>
            </a:xfrm>
          </p:grpSpPr>
          <p:grpSp>
            <p:nvGrpSpPr>
              <p:cNvPr id="34" name="组合 33"/>
              <p:cNvGrpSpPr/>
              <p:nvPr/>
            </p:nvGrpSpPr>
            <p:grpSpPr>
              <a:xfrm>
                <a:off x="7448" y="5513"/>
                <a:ext cx="4090" cy="844"/>
                <a:chOff x="7697" y="3119"/>
                <a:chExt cx="4090" cy="844"/>
              </a:xfrm>
            </p:grpSpPr>
            <p:sp>
              <p:nvSpPr>
                <p:cNvPr id="16" name="任意多边形 6"/>
                <p:cNvSpPr/>
                <p:nvPr userDrawn="1"/>
              </p:nvSpPr>
              <p:spPr>
                <a:xfrm>
                  <a:off x="8402" y="3119"/>
                  <a:ext cx="2547" cy="84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ndParaRPr>
                </a:p>
              </p:txBody>
            </p:sp>
            <p:sp>
              <p:nvSpPr>
                <p:cNvPr id="17" name="标题 1"/>
                <p:cNvSpPr>
                  <a:spLocks noGrp="1"/>
                </p:cNvSpPr>
                <p:nvPr/>
              </p:nvSpPr>
              <p:spPr>
                <a:xfrm>
                  <a:off x="7697" y="3217"/>
                  <a:ext cx="4090" cy="680"/>
                </a:xfrm>
                <a:prstGeom prst="rect">
                  <a:avLst/>
                </a:prstGeom>
              </p:spPr>
              <p:txBody>
                <a:bodyPr vert="horz" lIns="91440" tIns="45720" rIns="91440" bIns="45720" rtlCol="0" anchor="ctr">
                  <a:noAutofit/>
                </a:bodyPr>
                <a:lstStyle>
                  <a:lvl1pPr algn="l">
                    <a:defRPr sz="1800" b="1">
                      <a:solidFill>
                        <a:srgbClr val="1C9292"/>
                      </a:solidFill>
                      <a:latin typeface="微软雅黑" panose="020B0503020204020204" charset="-122"/>
                      <a:ea typeface="微软雅黑" panose="020B0503020204020204" charset="-122"/>
                    </a:defRPr>
                  </a:lvl1pPr>
                </a:lstStyle>
                <a:p>
                  <a:pPr algn="ctr"/>
                  <a:r>
                    <a:rPr lang="zh-CN" altLang="en-US" sz="2000" b="0" kern="0" spc="100" dirty="0">
                      <a:solidFill>
                        <a:schemeClr val="bg1"/>
                      </a:solidFill>
                      <a:uFillTx/>
                      <a:cs typeface="Noto Sans S Chinese Medium" panose="020B0600000000000000" charset="-122"/>
                      <a:sym typeface="+mn-ea"/>
                    </a:rPr>
                    <a:t>打印模型</a:t>
                  </a:r>
                </a:p>
              </p:txBody>
            </p:sp>
          </p:grpSp>
          <p:pic>
            <p:nvPicPr>
              <p:cNvPr id="18" name="图片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0" y="5521"/>
                <a:ext cx="968" cy="694"/>
              </a:xfrm>
              <a:prstGeom prst="rect">
                <a:avLst/>
              </a:prstGeom>
            </p:spPr>
          </p:pic>
          <p:grpSp>
            <p:nvGrpSpPr>
              <p:cNvPr id="27" name="组合 26"/>
              <p:cNvGrpSpPr/>
              <p:nvPr/>
            </p:nvGrpSpPr>
            <p:grpSpPr>
              <a:xfrm>
                <a:off x="3784" y="5499"/>
                <a:ext cx="2692" cy="762"/>
                <a:chOff x="6529" y="3304"/>
                <a:chExt cx="3583" cy="844"/>
              </a:xfrm>
            </p:grpSpPr>
            <p:sp>
              <p:nvSpPr>
                <p:cNvPr id="28" name="任意多边形 6"/>
                <p:cNvSpPr/>
                <p:nvPr userDrawn="1"/>
              </p:nvSpPr>
              <p:spPr>
                <a:xfrm>
                  <a:off x="6555" y="3304"/>
                  <a:ext cx="3557" cy="84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ndParaRPr>
                </a:p>
              </p:txBody>
            </p:sp>
            <p:sp>
              <p:nvSpPr>
                <p:cNvPr id="29" name="标题 1"/>
                <p:cNvSpPr>
                  <a:spLocks noGrp="1"/>
                </p:cNvSpPr>
                <p:nvPr/>
              </p:nvSpPr>
              <p:spPr>
                <a:xfrm>
                  <a:off x="6529" y="3401"/>
                  <a:ext cx="3568" cy="680"/>
                </a:xfrm>
                <a:prstGeom prst="rect">
                  <a:avLst/>
                </a:prstGeom>
              </p:spPr>
              <p:txBody>
                <a:bodyPr vert="horz" lIns="91440" tIns="45720" rIns="91440" bIns="45720" rtlCol="0" anchor="ctr">
                  <a:noAutofit/>
                </a:bodyPr>
                <a:lstStyle>
                  <a:lvl1pPr algn="l">
                    <a:defRPr sz="1800" b="1">
                      <a:solidFill>
                        <a:srgbClr val="1C9292"/>
                      </a:solidFill>
                      <a:latin typeface="微软雅黑" panose="020B0503020204020204" charset="-122"/>
                      <a:ea typeface="微软雅黑" panose="020B0503020204020204" charset="-122"/>
                    </a:defRPr>
                  </a:lvl1pPr>
                </a:lstStyle>
                <a:p>
                  <a:pPr algn="ctr"/>
                  <a:r>
                    <a:rPr lang="zh-CN" altLang="en-US" sz="2000" b="0" kern="0" spc="100" dirty="0">
                      <a:solidFill>
                        <a:schemeClr val="bg1"/>
                      </a:solidFill>
                      <a:uFillTx/>
                      <a:cs typeface="Noto Sans S Chinese Medium" panose="020B0600000000000000" charset="-122"/>
                      <a:sym typeface="+mn-ea"/>
                    </a:rPr>
                    <a:t>绘制模型</a:t>
                  </a:r>
                </a:p>
              </p:txBody>
            </p:sp>
          </p:grpSp>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77" y="5581"/>
                <a:ext cx="968" cy="694"/>
              </a:xfrm>
              <a:prstGeom prst="rect">
                <a:avLst/>
              </a:prstGeom>
            </p:spPr>
          </p:pic>
        </p:grpSp>
        <p:sp>
          <p:nvSpPr>
            <p:cNvPr id="2" name="任意多边形 6"/>
            <p:cNvSpPr/>
            <p:nvPr userDrawn="1"/>
          </p:nvSpPr>
          <p:spPr>
            <a:xfrm>
              <a:off x="12147" y="6725"/>
              <a:ext cx="2675" cy="76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ndParaRPr>
            </a:p>
          </p:txBody>
        </p:sp>
        <p:sp>
          <p:nvSpPr>
            <p:cNvPr id="3" name="标题 1"/>
            <p:cNvSpPr>
              <a:spLocks noGrp="1"/>
            </p:cNvSpPr>
            <p:nvPr/>
          </p:nvSpPr>
          <p:spPr>
            <a:xfrm>
              <a:off x="12262" y="6813"/>
              <a:ext cx="2522" cy="614"/>
            </a:xfrm>
            <a:prstGeom prst="rect">
              <a:avLst/>
            </a:prstGeom>
          </p:spPr>
          <p:txBody>
            <a:bodyPr vert="horz" lIns="91440" tIns="45720" rIns="91440" bIns="45720" rtlCol="0" anchor="ctr">
              <a:noAutofit/>
            </a:bodyPr>
            <a:lstStyle>
              <a:lvl1pPr algn="l">
                <a:defRPr sz="1800" b="1">
                  <a:solidFill>
                    <a:srgbClr val="1C9292"/>
                  </a:solidFill>
                  <a:latin typeface="微软雅黑" panose="020B0503020204020204" charset="-122"/>
                  <a:ea typeface="微软雅黑" panose="020B0503020204020204" charset="-122"/>
                </a:defRPr>
              </a:lvl1pPr>
            </a:lstStyle>
            <a:p>
              <a:pPr algn="ctr"/>
              <a:r>
                <a:rPr lang="zh-CN" altLang="en-US" sz="2000" b="0" kern="0" spc="100" dirty="0">
                  <a:solidFill>
                    <a:schemeClr val="bg1"/>
                  </a:solidFill>
                  <a:uFillTx/>
                  <a:cs typeface="Noto Sans S Chinese Medium" panose="020B0600000000000000" charset="-122"/>
                  <a:sym typeface="+mn-ea"/>
                </a:rPr>
                <a:t>修改模型</a:t>
              </a:r>
            </a:p>
          </p:txBody>
        </p:sp>
      </p:grpSp>
      <p:grpSp>
        <p:nvGrpSpPr>
          <p:cNvPr id="26" name="组合 25">
            <a:extLst>
              <a:ext uri="{FF2B5EF4-FFF2-40B4-BE49-F238E27FC236}">
                <a16:creationId xmlns:a16="http://schemas.microsoft.com/office/drawing/2014/main" id="{31034DC7-9FF4-4CDC-ACF0-62ACE48AD41C}"/>
              </a:ext>
            </a:extLst>
          </p:cNvPr>
          <p:cNvGrpSpPr/>
          <p:nvPr/>
        </p:nvGrpSpPr>
        <p:grpSpPr>
          <a:xfrm>
            <a:off x="0" y="-26670"/>
            <a:ext cx="12322175" cy="904875"/>
            <a:chOff x="0" y="-42"/>
            <a:chExt cx="19405" cy="1425"/>
          </a:xfrm>
        </p:grpSpPr>
        <p:sp>
          <p:nvSpPr>
            <p:cNvPr id="30" name="矩形 29">
              <a:extLst>
                <a:ext uri="{FF2B5EF4-FFF2-40B4-BE49-F238E27FC236}">
                  <a16:creationId xmlns:a16="http://schemas.microsoft.com/office/drawing/2014/main" id="{767FA541-7C81-487C-B8AA-222E33399CDB}"/>
                </a:ext>
              </a:extLst>
            </p:cNvPr>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a:extLst>
                <a:ext uri="{FF2B5EF4-FFF2-40B4-BE49-F238E27FC236}">
                  <a16:creationId xmlns:a16="http://schemas.microsoft.com/office/drawing/2014/main" id="{475A7E4B-AF5D-44C4-9416-B647D8ACEEC4}"/>
                </a:ext>
              </a:extLst>
            </p:cNvPr>
            <p:cNvGrpSpPr/>
            <p:nvPr/>
          </p:nvGrpSpPr>
          <p:grpSpPr>
            <a:xfrm>
              <a:off x="302" y="184"/>
              <a:ext cx="1304" cy="1199"/>
              <a:chOff x="756" y="1232"/>
              <a:chExt cx="1304" cy="1199"/>
            </a:xfrm>
          </p:grpSpPr>
          <p:sp>
            <p:nvSpPr>
              <p:cNvPr id="45" name="矩形 44">
                <a:extLst>
                  <a:ext uri="{FF2B5EF4-FFF2-40B4-BE49-F238E27FC236}">
                    <a16:creationId xmlns:a16="http://schemas.microsoft.com/office/drawing/2014/main" id="{9AB2F8B7-E080-403F-BBCF-F592E6E0589A}"/>
                  </a:ext>
                </a:extLst>
              </p:cNvPr>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a:extLst>
                  <a:ext uri="{FF2B5EF4-FFF2-40B4-BE49-F238E27FC236}">
                    <a16:creationId xmlns:a16="http://schemas.microsoft.com/office/drawing/2014/main" id="{98BEEEEF-398E-46DD-ADBF-D2055967D401}"/>
                  </a:ext>
                </a:extLst>
              </p:cNvPr>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extLst>
                  <a:ext uri="{FF2B5EF4-FFF2-40B4-BE49-F238E27FC236}">
                    <a16:creationId xmlns:a16="http://schemas.microsoft.com/office/drawing/2014/main" id="{E81D80AB-1E09-4FAD-AB7B-AF44F35B7BD3}"/>
                  </a:ext>
                </a:extLst>
              </p:cNvPr>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文本框 41">
              <a:extLst>
                <a:ext uri="{FF2B5EF4-FFF2-40B4-BE49-F238E27FC236}">
                  <a16:creationId xmlns:a16="http://schemas.microsoft.com/office/drawing/2014/main" id="{ACCE906F-808A-4625-97A6-1D5E6830157A}"/>
                </a:ext>
              </a:extLst>
            </p:cNvPr>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任务分析</a:t>
              </a:r>
            </a:p>
          </p:txBody>
        </p:sp>
        <p:sp>
          <p:nvSpPr>
            <p:cNvPr id="43" name="矩形 42">
              <a:extLst>
                <a:ext uri="{FF2B5EF4-FFF2-40B4-BE49-F238E27FC236}">
                  <a16:creationId xmlns:a16="http://schemas.microsoft.com/office/drawing/2014/main" id="{E62C4213-279D-42CB-A3C0-B2CAB9C96EE4}"/>
                </a:ext>
              </a:extLst>
            </p:cNvPr>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a:extLst>
                <a:ext uri="{FF2B5EF4-FFF2-40B4-BE49-F238E27FC236}">
                  <a16:creationId xmlns:a16="http://schemas.microsoft.com/office/drawing/2014/main" id="{372F04B8-70E4-4E29-9ACF-9FEC7ABFC910}"/>
                </a:ext>
              </a:extLst>
            </p:cNvPr>
            <p:cNvSpPr txBox="1"/>
            <p:nvPr/>
          </p:nvSpPr>
          <p:spPr>
            <a:xfrm>
              <a:off x="12888" y="71"/>
              <a:ext cx="6517" cy="727"/>
            </a:xfrm>
            <a:prstGeom prst="rect">
              <a:avLst/>
            </a:prstGeom>
            <a:noFill/>
          </p:spPr>
          <p:txBody>
            <a:bodyPr wrap="squar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设计室内装修模型</a:t>
              </a:r>
            </a:p>
          </p:txBody>
        </p:sp>
      </p:grpSp>
    </p:spTree>
    <p:extLst>
      <p:ext uri="{BB962C8B-B14F-4D97-AF65-F5344CB8AC3E}">
        <p14:creationId xmlns:p14="http://schemas.microsoft.com/office/powerpoint/2010/main" val="3048311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up)">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560001" y="2059940"/>
            <a:ext cx="7128000" cy="400110"/>
          </a:xfrm>
          <a:prstGeom prst="rect">
            <a:avLst/>
          </a:prstGeom>
          <a:noFill/>
        </p:spPr>
        <p:txBody>
          <a:bodyPr wrap="square" rtlCol="0" anchor="t">
            <a:spAutoFit/>
          </a:bodyPr>
          <a:lstStyle/>
          <a:p>
            <a:pPr indent="508000" fontAlgn="auto">
              <a:extLst>
                <a:ext uri="{35155182-B16C-46BC-9424-99874614C6A1}">
                  <wpsdc:indentchars xmlns="" xmlns:wpsdc="http://www.wps.cn/officeDocument/2017/drawingmlCustomData" val="200" checksum="282533468"/>
                </a:ext>
              </a:extLst>
            </a:pPr>
            <a:r>
              <a:rPr lang="en-US" altLang="zh-CN" sz="2000" dirty="0">
                <a:solidFill>
                  <a:srgbClr val="F65738"/>
                </a:solidFill>
              </a:rPr>
              <a:t>(1)</a:t>
            </a:r>
            <a:r>
              <a:rPr lang="zh-CN" altLang="en-US" sz="2000" dirty="0">
                <a:solidFill>
                  <a:srgbClr val="F65738"/>
                </a:solidFill>
              </a:rPr>
              <a:t>分析书架三维模型    按如下流程图分析书架三维模型。</a:t>
            </a:r>
          </a:p>
        </p:txBody>
      </p:sp>
      <p:sp>
        <p:nvSpPr>
          <p:cNvPr id="4" name="文本框 3"/>
          <p:cNvSpPr txBox="1"/>
          <p:nvPr/>
        </p:nvSpPr>
        <p:spPr>
          <a:xfrm>
            <a:off x="5340000" y="5798555"/>
            <a:ext cx="1512000" cy="368300"/>
          </a:xfrm>
          <a:prstGeom prst="rect">
            <a:avLst/>
          </a:prstGeom>
          <a:noFill/>
        </p:spPr>
        <p:txBody>
          <a:bodyPr wrap="square" rtlCol="0" anchor="t">
            <a:spAutoFit/>
          </a:bodyPr>
          <a:lstStyle/>
          <a:p>
            <a:r>
              <a:rPr lang="zh-CN" altLang="en-US" dirty="0"/>
              <a:t>设计流程图</a:t>
            </a:r>
          </a:p>
        </p:txBody>
      </p:sp>
      <p:grpSp>
        <p:nvGrpSpPr>
          <p:cNvPr id="6" name="组合 5"/>
          <p:cNvGrpSpPr/>
          <p:nvPr/>
        </p:nvGrpSpPr>
        <p:grpSpPr>
          <a:xfrm>
            <a:off x="1341120" y="1261110"/>
            <a:ext cx="3602990" cy="431165"/>
            <a:chOff x="756" y="1873"/>
            <a:chExt cx="5674" cy="679"/>
          </a:xfrm>
        </p:grpSpPr>
        <p:sp>
          <p:nvSpPr>
            <p:cNvPr id="11" name="文本框 10"/>
            <p:cNvSpPr txBox="1"/>
            <p:nvPr/>
          </p:nvSpPr>
          <p:spPr>
            <a:xfrm>
              <a:off x="1887" y="1873"/>
              <a:ext cx="4543" cy="679"/>
            </a:xfrm>
            <a:prstGeom prst="rect">
              <a:avLst/>
            </a:prstGeom>
            <a:noFill/>
          </p:spPr>
          <p:txBody>
            <a:bodyPr wrap="square" rtlCol="0">
              <a:spAutoFit/>
            </a:bodyPr>
            <a:lstStyle/>
            <a:p>
              <a:r>
                <a:rPr lang="zh-CN" altLang="en-US"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rPr>
                <a:t>绘制书架三维模型</a:t>
              </a:r>
              <a:endParaRPr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sp>
          <p:nvSpPr>
            <p:cNvPr id="13" name="圆角矩形 12"/>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b="1">
                  <a:solidFill>
                    <a:schemeClr val="bg1"/>
                  </a:solidFill>
                </a:rPr>
                <a:t>1</a:t>
              </a:r>
            </a:p>
          </p:txBody>
        </p:sp>
      </p:grpSp>
      <p:grpSp>
        <p:nvGrpSpPr>
          <p:cNvPr id="17" name="组合 16">
            <a:extLst>
              <a:ext uri="{FF2B5EF4-FFF2-40B4-BE49-F238E27FC236}">
                <a16:creationId xmlns:a16="http://schemas.microsoft.com/office/drawing/2014/main" id="{24D467A2-3EA5-495F-9EA2-BAB5F23AF776}"/>
              </a:ext>
            </a:extLst>
          </p:cNvPr>
          <p:cNvGrpSpPr/>
          <p:nvPr/>
        </p:nvGrpSpPr>
        <p:grpSpPr>
          <a:xfrm>
            <a:off x="0" y="-26670"/>
            <a:ext cx="12322175" cy="904875"/>
            <a:chOff x="0" y="-42"/>
            <a:chExt cx="19405" cy="1425"/>
          </a:xfrm>
        </p:grpSpPr>
        <p:sp>
          <p:nvSpPr>
            <p:cNvPr id="18" name="矩形 17">
              <a:extLst>
                <a:ext uri="{FF2B5EF4-FFF2-40B4-BE49-F238E27FC236}">
                  <a16:creationId xmlns:a16="http://schemas.microsoft.com/office/drawing/2014/main" id="{34A85BEE-A603-4B7E-BDDC-D34634C76998}"/>
                </a:ext>
              </a:extLst>
            </p:cNvPr>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a:extLst>
                <a:ext uri="{FF2B5EF4-FFF2-40B4-BE49-F238E27FC236}">
                  <a16:creationId xmlns:a16="http://schemas.microsoft.com/office/drawing/2014/main" id="{E06545B5-2795-4983-95E3-B9F5B9002238}"/>
                </a:ext>
              </a:extLst>
            </p:cNvPr>
            <p:cNvGrpSpPr/>
            <p:nvPr/>
          </p:nvGrpSpPr>
          <p:grpSpPr>
            <a:xfrm>
              <a:off x="302" y="184"/>
              <a:ext cx="1304" cy="1199"/>
              <a:chOff x="756" y="1232"/>
              <a:chExt cx="1304" cy="1199"/>
            </a:xfrm>
          </p:grpSpPr>
          <p:sp>
            <p:nvSpPr>
              <p:cNvPr id="23" name="矩形 22">
                <a:extLst>
                  <a:ext uri="{FF2B5EF4-FFF2-40B4-BE49-F238E27FC236}">
                    <a16:creationId xmlns:a16="http://schemas.microsoft.com/office/drawing/2014/main" id="{63A4EA92-35C0-49C1-B4AE-14A7556E88CB}"/>
                  </a:ext>
                </a:extLst>
              </p:cNvPr>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a16="http://schemas.microsoft.com/office/drawing/2014/main" id="{CF0DA533-3511-42DC-B077-846931DF6B76}"/>
                  </a:ext>
                </a:extLst>
              </p:cNvPr>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a16="http://schemas.microsoft.com/office/drawing/2014/main" id="{93E99A5A-3327-470E-853E-73BF125392F2}"/>
                  </a:ext>
                </a:extLst>
              </p:cNvPr>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文本框 19">
              <a:extLst>
                <a:ext uri="{FF2B5EF4-FFF2-40B4-BE49-F238E27FC236}">
                  <a16:creationId xmlns:a16="http://schemas.microsoft.com/office/drawing/2014/main" id="{EA3B9981-3BFA-4444-89CF-17AB39EA2B81}"/>
                </a:ext>
              </a:extLst>
            </p:cNvPr>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21" name="矩形 20">
              <a:extLst>
                <a:ext uri="{FF2B5EF4-FFF2-40B4-BE49-F238E27FC236}">
                  <a16:creationId xmlns:a16="http://schemas.microsoft.com/office/drawing/2014/main" id="{035993F4-1126-4B99-BC05-4FAE33F2F318}"/>
                </a:ext>
              </a:extLst>
            </p:cNvPr>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a16="http://schemas.microsoft.com/office/drawing/2014/main" id="{4F36BA9C-00A9-49B9-83D8-AFFAC3BC3A35}"/>
                </a:ext>
              </a:extLst>
            </p:cNvPr>
            <p:cNvSpPr txBox="1"/>
            <p:nvPr/>
          </p:nvSpPr>
          <p:spPr>
            <a:xfrm>
              <a:off x="12888" y="71"/>
              <a:ext cx="6517" cy="727"/>
            </a:xfrm>
            <a:prstGeom prst="rect">
              <a:avLst/>
            </a:prstGeom>
            <a:noFill/>
          </p:spPr>
          <p:txBody>
            <a:bodyPr wrap="squar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设计室内装修模型</a:t>
              </a:r>
            </a:p>
          </p:txBody>
        </p:sp>
      </p:grpSp>
      <p:pic>
        <p:nvPicPr>
          <p:cNvPr id="5" name="图片 4">
            <a:extLst>
              <a:ext uri="{FF2B5EF4-FFF2-40B4-BE49-F238E27FC236}">
                <a16:creationId xmlns:a16="http://schemas.microsoft.com/office/drawing/2014/main" id="{4D6C24D7-5F50-469B-81E0-1CC1286F9F57}"/>
              </a:ext>
            </a:extLst>
          </p:cNvPr>
          <p:cNvPicPr>
            <a:picLocks noChangeAspect="1"/>
          </p:cNvPicPr>
          <p:nvPr/>
        </p:nvPicPr>
        <p:blipFill>
          <a:blip r:embed="rId2"/>
          <a:stretch>
            <a:fillRect/>
          </a:stretch>
        </p:blipFill>
        <p:spPr>
          <a:xfrm>
            <a:off x="2055605" y="2647391"/>
            <a:ext cx="8348190" cy="2963823"/>
          </a:xfrm>
          <a:prstGeom prst="rect">
            <a:avLst/>
          </a:prstGeom>
        </p:spPr>
      </p:pic>
    </p:spTree>
    <p:extLst>
      <p:ext uri="{BB962C8B-B14F-4D97-AF65-F5344CB8AC3E}">
        <p14:creationId xmlns:p14="http://schemas.microsoft.com/office/powerpoint/2010/main" val="37685071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380110" y="2032605"/>
            <a:ext cx="7128000" cy="400110"/>
          </a:xfrm>
          <a:prstGeom prst="rect">
            <a:avLst/>
          </a:prstGeom>
          <a:noFill/>
        </p:spPr>
        <p:txBody>
          <a:bodyPr wrap="square" rtlCol="0" anchor="t">
            <a:spAutoFit/>
          </a:bodyPr>
          <a:lstStyle/>
          <a:p>
            <a:pPr indent="508000" fontAlgn="auto">
              <a:extLst>
                <a:ext uri="{35155182-B16C-46BC-9424-99874614C6A1}">
                  <wpsdc:indentchars xmlns:wpsdc="http://www.wps.cn/officeDocument/2017/drawingmlCustomData" xmlns="" val="200" checksum="282533468"/>
                </a:ext>
              </a:extLst>
            </a:pPr>
            <a:r>
              <a:rPr lang="zh-CN" altLang="en-US" sz="2000" dirty="0">
                <a:solidFill>
                  <a:srgbClr val="F65738"/>
                </a:solidFill>
              </a:rPr>
              <a:t>（</a:t>
            </a:r>
            <a:r>
              <a:rPr lang="en-US" altLang="zh-CN" sz="2000" dirty="0">
                <a:solidFill>
                  <a:srgbClr val="F65738"/>
                </a:solidFill>
              </a:rPr>
              <a:t>2</a:t>
            </a:r>
            <a:r>
              <a:rPr lang="zh-CN" altLang="en-US" sz="2000" dirty="0">
                <a:solidFill>
                  <a:srgbClr val="F65738"/>
                </a:solidFill>
              </a:rPr>
              <a:t>）绘制书架三维模型   逐步完成书架模型绘制。</a:t>
            </a:r>
          </a:p>
        </p:txBody>
      </p:sp>
      <p:sp>
        <p:nvSpPr>
          <p:cNvPr id="4" name="文本框 3"/>
          <p:cNvSpPr txBox="1"/>
          <p:nvPr/>
        </p:nvSpPr>
        <p:spPr>
          <a:xfrm>
            <a:off x="5249880" y="4941000"/>
            <a:ext cx="2268000" cy="369332"/>
          </a:xfrm>
          <a:prstGeom prst="rect">
            <a:avLst/>
          </a:prstGeom>
          <a:noFill/>
        </p:spPr>
        <p:txBody>
          <a:bodyPr wrap="square" rtlCol="0" anchor="t">
            <a:spAutoFit/>
          </a:bodyPr>
          <a:lstStyle/>
          <a:p>
            <a:r>
              <a:rPr lang="zh-CN" altLang="en-US" dirty="0"/>
              <a:t>绘制模型部分参考图</a:t>
            </a:r>
          </a:p>
        </p:txBody>
      </p:sp>
      <p:grpSp>
        <p:nvGrpSpPr>
          <p:cNvPr id="6" name="组合 5"/>
          <p:cNvGrpSpPr/>
          <p:nvPr/>
        </p:nvGrpSpPr>
        <p:grpSpPr>
          <a:xfrm>
            <a:off x="1341120" y="1261110"/>
            <a:ext cx="3602990" cy="431165"/>
            <a:chOff x="756" y="1873"/>
            <a:chExt cx="5674" cy="679"/>
          </a:xfrm>
        </p:grpSpPr>
        <p:sp>
          <p:nvSpPr>
            <p:cNvPr id="11" name="文本框 10"/>
            <p:cNvSpPr txBox="1"/>
            <p:nvPr/>
          </p:nvSpPr>
          <p:spPr>
            <a:xfrm>
              <a:off x="1887" y="1873"/>
              <a:ext cx="4543" cy="679"/>
            </a:xfrm>
            <a:prstGeom prst="rect">
              <a:avLst/>
            </a:prstGeom>
            <a:noFill/>
          </p:spPr>
          <p:txBody>
            <a:bodyPr wrap="square" rtlCol="0">
              <a:spAutoFit/>
            </a:bodyPr>
            <a:lstStyle/>
            <a:p>
              <a:r>
                <a:rPr lang="zh-CN" altLang="en-US"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rPr>
                <a:t>绘制书架三维模型</a:t>
              </a:r>
              <a:endParaRPr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sp>
          <p:nvSpPr>
            <p:cNvPr id="13" name="圆角矩形 12"/>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b="1">
                  <a:solidFill>
                    <a:schemeClr val="bg1"/>
                  </a:solidFill>
                </a:rPr>
                <a:t>1</a:t>
              </a:r>
            </a:p>
          </p:txBody>
        </p:sp>
      </p:grpSp>
      <p:grpSp>
        <p:nvGrpSpPr>
          <p:cNvPr id="17" name="组合 16">
            <a:extLst>
              <a:ext uri="{FF2B5EF4-FFF2-40B4-BE49-F238E27FC236}">
                <a16:creationId xmlns:a16="http://schemas.microsoft.com/office/drawing/2014/main" id="{24D467A2-3EA5-495F-9EA2-BAB5F23AF776}"/>
              </a:ext>
            </a:extLst>
          </p:cNvPr>
          <p:cNvGrpSpPr/>
          <p:nvPr/>
        </p:nvGrpSpPr>
        <p:grpSpPr>
          <a:xfrm>
            <a:off x="0" y="-26670"/>
            <a:ext cx="12322175" cy="904875"/>
            <a:chOff x="0" y="-42"/>
            <a:chExt cx="19405" cy="1425"/>
          </a:xfrm>
        </p:grpSpPr>
        <p:sp>
          <p:nvSpPr>
            <p:cNvPr id="18" name="矩形 17">
              <a:extLst>
                <a:ext uri="{FF2B5EF4-FFF2-40B4-BE49-F238E27FC236}">
                  <a16:creationId xmlns:a16="http://schemas.microsoft.com/office/drawing/2014/main" id="{34A85BEE-A603-4B7E-BDDC-D34634C76998}"/>
                </a:ext>
              </a:extLst>
            </p:cNvPr>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a:extLst>
                <a:ext uri="{FF2B5EF4-FFF2-40B4-BE49-F238E27FC236}">
                  <a16:creationId xmlns:a16="http://schemas.microsoft.com/office/drawing/2014/main" id="{E06545B5-2795-4983-95E3-B9F5B9002238}"/>
                </a:ext>
              </a:extLst>
            </p:cNvPr>
            <p:cNvGrpSpPr/>
            <p:nvPr/>
          </p:nvGrpSpPr>
          <p:grpSpPr>
            <a:xfrm>
              <a:off x="302" y="184"/>
              <a:ext cx="1304" cy="1199"/>
              <a:chOff x="756" y="1232"/>
              <a:chExt cx="1304" cy="1199"/>
            </a:xfrm>
          </p:grpSpPr>
          <p:sp>
            <p:nvSpPr>
              <p:cNvPr id="23" name="矩形 22">
                <a:extLst>
                  <a:ext uri="{FF2B5EF4-FFF2-40B4-BE49-F238E27FC236}">
                    <a16:creationId xmlns:a16="http://schemas.microsoft.com/office/drawing/2014/main" id="{63A4EA92-35C0-49C1-B4AE-14A7556E88CB}"/>
                  </a:ext>
                </a:extLst>
              </p:cNvPr>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a16="http://schemas.microsoft.com/office/drawing/2014/main" id="{CF0DA533-3511-42DC-B077-846931DF6B76}"/>
                  </a:ext>
                </a:extLst>
              </p:cNvPr>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a16="http://schemas.microsoft.com/office/drawing/2014/main" id="{93E99A5A-3327-470E-853E-73BF125392F2}"/>
                  </a:ext>
                </a:extLst>
              </p:cNvPr>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文本框 19">
              <a:extLst>
                <a:ext uri="{FF2B5EF4-FFF2-40B4-BE49-F238E27FC236}">
                  <a16:creationId xmlns:a16="http://schemas.microsoft.com/office/drawing/2014/main" id="{EA3B9981-3BFA-4444-89CF-17AB39EA2B81}"/>
                </a:ext>
              </a:extLst>
            </p:cNvPr>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21" name="矩形 20">
              <a:extLst>
                <a:ext uri="{FF2B5EF4-FFF2-40B4-BE49-F238E27FC236}">
                  <a16:creationId xmlns:a16="http://schemas.microsoft.com/office/drawing/2014/main" id="{035993F4-1126-4B99-BC05-4FAE33F2F318}"/>
                </a:ext>
              </a:extLst>
            </p:cNvPr>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a16="http://schemas.microsoft.com/office/drawing/2014/main" id="{4F36BA9C-00A9-49B9-83D8-AFFAC3BC3A35}"/>
                </a:ext>
              </a:extLst>
            </p:cNvPr>
            <p:cNvSpPr txBox="1"/>
            <p:nvPr/>
          </p:nvSpPr>
          <p:spPr>
            <a:xfrm>
              <a:off x="12888" y="71"/>
              <a:ext cx="6517" cy="727"/>
            </a:xfrm>
            <a:prstGeom prst="rect">
              <a:avLst/>
            </a:prstGeom>
            <a:noFill/>
          </p:spPr>
          <p:txBody>
            <a:bodyPr wrap="squar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设计室内装修模型</a:t>
              </a:r>
            </a:p>
          </p:txBody>
        </p:sp>
      </p:grpSp>
      <p:pic>
        <p:nvPicPr>
          <p:cNvPr id="7" name="图片 6">
            <a:extLst>
              <a:ext uri="{FF2B5EF4-FFF2-40B4-BE49-F238E27FC236}">
                <a16:creationId xmlns:a16="http://schemas.microsoft.com/office/drawing/2014/main" id="{329E59AC-0919-4042-97A1-516B929A01A3}"/>
              </a:ext>
            </a:extLst>
          </p:cNvPr>
          <p:cNvPicPr>
            <a:picLocks noChangeAspect="1"/>
          </p:cNvPicPr>
          <p:nvPr/>
        </p:nvPicPr>
        <p:blipFill>
          <a:blip r:embed="rId2"/>
          <a:stretch>
            <a:fillRect/>
          </a:stretch>
        </p:blipFill>
        <p:spPr>
          <a:xfrm>
            <a:off x="1200000" y="3069000"/>
            <a:ext cx="2081183" cy="1512000"/>
          </a:xfrm>
          <a:prstGeom prst="rect">
            <a:avLst/>
          </a:prstGeom>
        </p:spPr>
      </p:pic>
      <p:pic>
        <p:nvPicPr>
          <p:cNvPr id="9" name="图片 8">
            <a:extLst>
              <a:ext uri="{FF2B5EF4-FFF2-40B4-BE49-F238E27FC236}">
                <a16:creationId xmlns:a16="http://schemas.microsoft.com/office/drawing/2014/main" id="{4984BDBF-59D3-4BC4-B9E9-8192CCFF852A}"/>
              </a:ext>
            </a:extLst>
          </p:cNvPr>
          <p:cNvPicPr>
            <a:picLocks noChangeAspect="1"/>
          </p:cNvPicPr>
          <p:nvPr/>
        </p:nvPicPr>
        <p:blipFill>
          <a:blip r:embed="rId3"/>
          <a:stretch>
            <a:fillRect/>
          </a:stretch>
        </p:blipFill>
        <p:spPr>
          <a:xfrm>
            <a:off x="3447781" y="3069000"/>
            <a:ext cx="1920455" cy="1512000"/>
          </a:xfrm>
          <a:prstGeom prst="rect">
            <a:avLst/>
          </a:prstGeom>
        </p:spPr>
      </p:pic>
      <p:pic>
        <p:nvPicPr>
          <p:cNvPr id="12" name="图片 11">
            <a:extLst>
              <a:ext uri="{FF2B5EF4-FFF2-40B4-BE49-F238E27FC236}">
                <a16:creationId xmlns:a16="http://schemas.microsoft.com/office/drawing/2014/main" id="{C2F0127B-CE29-4234-BD94-E494BA771531}"/>
              </a:ext>
            </a:extLst>
          </p:cNvPr>
          <p:cNvPicPr>
            <a:picLocks noChangeAspect="1"/>
          </p:cNvPicPr>
          <p:nvPr/>
        </p:nvPicPr>
        <p:blipFill>
          <a:blip r:embed="rId4"/>
          <a:stretch>
            <a:fillRect/>
          </a:stretch>
        </p:blipFill>
        <p:spPr>
          <a:xfrm>
            <a:off x="5534834" y="3069000"/>
            <a:ext cx="1698092" cy="1512000"/>
          </a:xfrm>
          <a:prstGeom prst="rect">
            <a:avLst/>
          </a:prstGeom>
        </p:spPr>
      </p:pic>
      <p:pic>
        <p:nvPicPr>
          <p:cNvPr id="15" name="图片 14">
            <a:extLst>
              <a:ext uri="{FF2B5EF4-FFF2-40B4-BE49-F238E27FC236}">
                <a16:creationId xmlns:a16="http://schemas.microsoft.com/office/drawing/2014/main" id="{E947BB7A-C0F7-40A0-A727-2A504F94E732}"/>
              </a:ext>
            </a:extLst>
          </p:cNvPr>
          <p:cNvPicPr>
            <a:picLocks noChangeAspect="1"/>
          </p:cNvPicPr>
          <p:nvPr/>
        </p:nvPicPr>
        <p:blipFill>
          <a:blip r:embed="rId5"/>
          <a:stretch>
            <a:fillRect/>
          </a:stretch>
        </p:blipFill>
        <p:spPr>
          <a:xfrm>
            <a:off x="7399524" y="3069000"/>
            <a:ext cx="1666052" cy="1512000"/>
          </a:xfrm>
          <a:prstGeom prst="rect">
            <a:avLst/>
          </a:prstGeom>
        </p:spPr>
      </p:pic>
      <p:pic>
        <p:nvPicPr>
          <p:cNvPr id="26" name="图片 25">
            <a:extLst>
              <a:ext uri="{FF2B5EF4-FFF2-40B4-BE49-F238E27FC236}">
                <a16:creationId xmlns:a16="http://schemas.microsoft.com/office/drawing/2014/main" id="{A03A0755-C89F-4948-81CA-D6D588C5D061}"/>
              </a:ext>
            </a:extLst>
          </p:cNvPr>
          <p:cNvPicPr>
            <a:picLocks noChangeAspect="1"/>
          </p:cNvPicPr>
          <p:nvPr/>
        </p:nvPicPr>
        <p:blipFill>
          <a:blip r:embed="rId6"/>
          <a:stretch>
            <a:fillRect/>
          </a:stretch>
        </p:blipFill>
        <p:spPr>
          <a:xfrm>
            <a:off x="9232173" y="3069000"/>
            <a:ext cx="2103653" cy="1512000"/>
          </a:xfrm>
          <a:prstGeom prst="rect">
            <a:avLst/>
          </a:prstGeom>
        </p:spPr>
      </p:pic>
    </p:spTree>
    <p:extLst>
      <p:ext uri="{BB962C8B-B14F-4D97-AF65-F5344CB8AC3E}">
        <p14:creationId xmlns:p14="http://schemas.microsoft.com/office/powerpoint/2010/main" val="48359878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414145" y="1053465"/>
            <a:ext cx="2396490" cy="431165"/>
            <a:chOff x="756" y="1873"/>
            <a:chExt cx="3774" cy="679"/>
          </a:xfrm>
        </p:grpSpPr>
        <p:sp>
          <p:nvSpPr>
            <p:cNvPr id="9" name="文本框 8"/>
            <p:cNvSpPr txBox="1"/>
            <p:nvPr/>
          </p:nvSpPr>
          <p:spPr>
            <a:xfrm>
              <a:off x="1887" y="1873"/>
              <a:ext cx="2643" cy="679"/>
            </a:xfrm>
            <a:prstGeom prst="rect">
              <a:avLst/>
            </a:prstGeom>
            <a:noFill/>
          </p:spPr>
          <p:txBody>
            <a:bodyPr wrap="square" rtlCol="0">
              <a:spAutoFit/>
            </a:bodyPr>
            <a:lstStyle/>
            <a:p>
              <a:r>
                <a:rPr lang="zh-CN" altLang="en-US"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rPr>
                <a:t>打印模型</a:t>
              </a:r>
              <a:endParaRPr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sp>
          <p:nvSpPr>
            <p:cNvPr id="10" name="圆角矩形 9"/>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b="1" dirty="0">
                  <a:solidFill>
                    <a:schemeClr val="bg1"/>
                  </a:solidFill>
                </a:rPr>
                <a:t>2</a:t>
              </a:r>
            </a:p>
          </p:txBody>
        </p:sp>
      </p:grpSp>
      <p:grpSp>
        <p:nvGrpSpPr>
          <p:cNvPr id="48" name="组合 47"/>
          <p:cNvGrpSpPr/>
          <p:nvPr/>
        </p:nvGrpSpPr>
        <p:grpSpPr>
          <a:xfrm>
            <a:off x="1414144" y="1928177"/>
            <a:ext cx="9599930" cy="1790700"/>
            <a:chOff x="685" y="3019"/>
            <a:chExt cx="15118" cy="2820"/>
          </a:xfrm>
        </p:grpSpPr>
        <p:sp>
          <p:nvSpPr>
            <p:cNvPr id="47" name="矩形 46"/>
            <p:cNvSpPr/>
            <p:nvPr/>
          </p:nvSpPr>
          <p:spPr>
            <a:xfrm>
              <a:off x="685" y="3019"/>
              <a:ext cx="15118" cy="2820"/>
            </a:xfrm>
            <a:prstGeom prst="rect">
              <a:avLst/>
            </a:prstGeom>
            <a:solidFill>
              <a:srgbClr val="E4EBEA"/>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p:nvPr/>
          </p:nvGrpSpPr>
          <p:grpSpPr>
            <a:xfrm>
              <a:off x="915" y="3359"/>
              <a:ext cx="14740" cy="2156"/>
              <a:chOff x="2162" y="3348"/>
              <a:chExt cx="14740" cy="2156"/>
            </a:xfrm>
          </p:grpSpPr>
          <p:sp>
            <p:nvSpPr>
              <p:cNvPr id="27" name="TextBox 9"/>
              <p:cNvSpPr txBox="1"/>
              <p:nvPr/>
            </p:nvSpPr>
            <p:spPr>
              <a:xfrm>
                <a:off x="2162" y="3359"/>
                <a:ext cx="4008" cy="565"/>
              </a:xfrm>
              <a:prstGeom prst="rect">
                <a:avLst/>
              </a:prstGeom>
              <a:solidFill>
                <a:srgbClr val="22B2B0"/>
              </a:solidFill>
              <a:ln>
                <a:noFill/>
              </a:ln>
            </p:spPr>
            <p:txBody>
              <a:bodyPr wrap="square" rtlCol="0">
                <a:spAutoFit/>
              </a:bodyPr>
              <a:lstStyle/>
              <a:p>
                <a:pPr indent="0"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（1）文件转换</a:t>
                </a:r>
              </a:p>
            </p:txBody>
          </p:sp>
          <p:sp>
            <p:nvSpPr>
              <p:cNvPr id="5" name="文本框 4"/>
              <p:cNvSpPr txBox="1"/>
              <p:nvPr/>
            </p:nvSpPr>
            <p:spPr>
              <a:xfrm>
                <a:off x="7121" y="3348"/>
                <a:ext cx="4678" cy="565"/>
              </a:xfrm>
              <a:prstGeom prst="rect">
                <a:avLst/>
              </a:prstGeom>
              <a:solidFill>
                <a:srgbClr val="22B2B0"/>
              </a:solidFill>
            </p:spPr>
            <p:txBody>
              <a:bodyPr wrap="square" rtlCol="0" anchor="t">
                <a:spAutoFit/>
              </a:bodyPr>
              <a:lstStyle/>
              <a:p>
                <a:pPr indent="0"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（2）模型切片</a:t>
                </a:r>
              </a:p>
            </p:txBody>
          </p:sp>
          <p:sp>
            <p:nvSpPr>
              <p:cNvPr id="3" name="文本框 2"/>
              <p:cNvSpPr txBox="1"/>
              <p:nvPr/>
            </p:nvSpPr>
            <p:spPr>
              <a:xfrm>
                <a:off x="12889" y="3348"/>
                <a:ext cx="4013" cy="565"/>
              </a:xfrm>
              <a:prstGeom prst="rect">
                <a:avLst/>
              </a:prstGeom>
              <a:solidFill>
                <a:srgbClr val="22B2B0"/>
              </a:solidFill>
            </p:spPr>
            <p:txBody>
              <a:bodyPr wrap="square" rtlCol="0" anchor="t">
                <a:spAutoFit/>
              </a:bodyPr>
              <a:lstStyle/>
              <a:p>
                <a:pPr indent="0" algn="l"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（3）文件转存</a:t>
                </a:r>
              </a:p>
            </p:txBody>
          </p:sp>
          <p:pic>
            <p:nvPicPr>
              <p:cNvPr id="26" name="图片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6537" y="3450"/>
                <a:ext cx="500" cy="486"/>
              </a:xfrm>
              <a:prstGeom prst="rect">
                <a:avLst/>
              </a:prstGeom>
            </p:spPr>
          </p:pic>
          <p:pic>
            <p:nvPicPr>
              <p:cNvPr id="45" name="图片 4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12094" y="3399"/>
                <a:ext cx="500" cy="486"/>
              </a:xfrm>
              <a:prstGeom prst="rect">
                <a:avLst/>
              </a:prstGeom>
            </p:spPr>
          </p:pic>
          <p:sp>
            <p:nvSpPr>
              <p:cNvPr id="31" name="文本框 30">
                <a:extLst>
                  <a:ext uri="{FF2B5EF4-FFF2-40B4-BE49-F238E27FC236}">
                    <a16:creationId xmlns:a16="http://schemas.microsoft.com/office/drawing/2014/main" id="{92C5A701-75F7-41D9-9263-94AA2692CE6F}"/>
                  </a:ext>
                </a:extLst>
              </p:cNvPr>
              <p:cNvSpPr txBox="1"/>
              <p:nvPr/>
            </p:nvSpPr>
            <p:spPr>
              <a:xfrm>
                <a:off x="12894" y="4920"/>
                <a:ext cx="4008" cy="565"/>
              </a:xfrm>
              <a:prstGeom prst="rect">
                <a:avLst/>
              </a:prstGeom>
              <a:solidFill>
                <a:srgbClr val="22B2B0"/>
              </a:solidFill>
            </p:spPr>
            <p:txBody>
              <a:bodyPr wrap="square" rtlCol="0" anchor="t">
                <a:spAutoFit/>
              </a:bodyPr>
              <a:lstStyle/>
              <a:p>
                <a:pPr indent="0" algn="l"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a:t>
                </a:r>
                <a:r>
                  <a:rPr lang="en-US" altLang="zh-CN" b="1" kern="0" dirty="0">
                    <a:solidFill>
                      <a:schemeClr val="bg1"/>
                    </a:solidFill>
                    <a:latin typeface="微软雅黑" panose="020B0503020204020204" charset="-122"/>
                    <a:ea typeface="微软雅黑" panose="020B0503020204020204" charset="-122"/>
                    <a:sym typeface="+mn-ea"/>
                  </a:rPr>
                  <a:t>4</a:t>
                </a:r>
                <a:r>
                  <a:rPr lang="zh-CN" altLang="en-US" b="1" kern="0" dirty="0">
                    <a:solidFill>
                      <a:schemeClr val="bg1"/>
                    </a:solidFill>
                    <a:latin typeface="微软雅黑" panose="020B0503020204020204" charset="-122"/>
                    <a:ea typeface="微软雅黑" panose="020B0503020204020204" charset="-122"/>
                    <a:sym typeface="+mn-ea"/>
                  </a:rPr>
                  <a:t>）</a:t>
                </a:r>
                <a:r>
                  <a:rPr lang="en-US" altLang="zh-CN" b="1" kern="0" dirty="0">
                    <a:solidFill>
                      <a:schemeClr val="bg1"/>
                    </a:solidFill>
                    <a:latin typeface="微软雅黑" panose="020B0503020204020204" charset="-122"/>
                    <a:ea typeface="微软雅黑" panose="020B0503020204020204" charset="-122"/>
                    <a:sym typeface="+mn-ea"/>
                  </a:rPr>
                  <a:t>3D </a:t>
                </a:r>
                <a:r>
                  <a:rPr lang="zh-CN" altLang="en-US" b="1" kern="0" dirty="0">
                    <a:solidFill>
                      <a:schemeClr val="bg1"/>
                    </a:solidFill>
                    <a:latin typeface="微软雅黑" panose="020B0503020204020204" charset="-122"/>
                    <a:ea typeface="微软雅黑" panose="020B0503020204020204" charset="-122"/>
                    <a:sym typeface="+mn-ea"/>
                  </a:rPr>
                  <a:t>打印机设置</a:t>
                </a:r>
              </a:p>
            </p:txBody>
          </p:sp>
          <p:pic>
            <p:nvPicPr>
              <p:cNvPr id="32" name="图片 31">
                <a:extLst>
                  <a:ext uri="{FF2B5EF4-FFF2-40B4-BE49-F238E27FC236}">
                    <a16:creationId xmlns:a16="http://schemas.microsoft.com/office/drawing/2014/main" id="{8434C40C-DC88-4212-92A5-A8251EC877C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flipV="1">
                <a:off x="14598" y="4198"/>
                <a:ext cx="500" cy="486"/>
              </a:xfrm>
              <a:prstGeom prst="rect">
                <a:avLst/>
              </a:prstGeom>
            </p:spPr>
          </p:pic>
          <p:sp>
            <p:nvSpPr>
              <p:cNvPr id="33" name="文本框 32">
                <a:extLst>
                  <a:ext uri="{FF2B5EF4-FFF2-40B4-BE49-F238E27FC236}">
                    <a16:creationId xmlns:a16="http://schemas.microsoft.com/office/drawing/2014/main" id="{AB900998-AF92-471E-8F93-FCADDD4556E2}"/>
                  </a:ext>
                </a:extLst>
              </p:cNvPr>
              <p:cNvSpPr txBox="1"/>
              <p:nvPr/>
            </p:nvSpPr>
            <p:spPr>
              <a:xfrm>
                <a:off x="7150" y="4939"/>
                <a:ext cx="4649" cy="565"/>
              </a:xfrm>
              <a:prstGeom prst="rect">
                <a:avLst/>
              </a:prstGeom>
              <a:solidFill>
                <a:srgbClr val="22B2B0"/>
              </a:solidFill>
            </p:spPr>
            <p:txBody>
              <a:bodyPr wrap="square" rtlCol="0" anchor="t">
                <a:spAutoFit/>
              </a:bodyPr>
              <a:lstStyle/>
              <a:p>
                <a:pPr indent="0" algn="l"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a:t>
                </a:r>
                <a:r>
                  <a:rPr lang="en-US" altLang="zh-CN" b="1" kern="0" dirty="0">
                    <a:solidFill>
                      <a:schemeClr val="bg1"/>
                    </a:solidFill>
                    <a:latin typeface="微软雅黑" panose="020B0503020204020204" charset="-122"/>
                    <a:ea typeface="微软雅黑" panose="020B0503020204020204" charset="-122"/>
                    <a:sym typeface="+mn-ea"/>
                  </a:rPr>
                  <a:t>5</a:t>
                </a:r>
                <a:r>
                  <a:rPr lang="zh-CN" altLang="en-US" b="1" kern="0" dirty="0">
                    <a:solidFill>
                      <a:schemeClr val="bg1"/>
                    </a:solidFill>
                    <a:latin typeface="微软雅黑" panose="020B0503020204020204" charset="-122"/>
                    <a:ea typeface="微软雅黑" panose="020B0503020204020204" charset="-122"/>
                    <a:sym typeface="+mn-ea"/>
                  </a:rPr>
                  <a:t>）打印结束后移出产品</a:t>
                </a:r>
              </a:p>
            </p:txBody>
          </p:sp>
          <p:sp>
            <p:nvSpPr>
              <p:cNvPr id="34" name="文本框 33">
                <a:extLst>
                  <a:ext uri="{FF2B5EF4-FFF2-40B4-BE49-F238E27FC236}">
                    <a16:creationId xmlns:a16="http://schemas.microsoft.com/office/drawing/2014/main" id="{E06BBE0C-95A0-4317-B5DD-AB5B3AAB395E}"/>
                  </a:ext>
                </a:extLst>
              </p:cNvPr>
              <p:cNvSpPr txBox="1"/>
              <p:nvPr/>
            </p:nvSpPr>
            <p:spPr>
              <a:xfrm>
                <a:off x="2162" y="4920"/>
                <a:ext cx="4008" cy="565"/>
              </a:xfrm>
              <a:prstGeom prst="rect">
                <a:avLst/>
              </a:prstGeom>
              <a:solidFill>
                <a:srgbClr val="22B2B0"/>
              </a:solidFill>
            </p:spPr>
            <p:txBody>
              <a:bodyPr wrap="square" rtlCol="0" anchor="t">
                <a:spAutoFit/>
              </a:bodyPr>
              <a:lstStyle/>
              <a:p>
                <a:pPr indent="0" algn="l"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a:t>
                </a:r>
                <a:r>
                  <a:rPr lang="en-US" altLang="zh-CN" b="1" kern="0" dirty="0">
                    <a:solidFill>
                      <a:schemeClr val="bg1"/>
                    </a:solidFill>
                    <a:latin typeface="微软雅黑" panose="020B0503020204020204" charset="-122"/>
                    <a:ea typeface="微软雅黑" panose="020B0503020204020204" charset="-122"/>
                    <a:sym typeface="+mn-ea"/>
                  </a:rPr>
                  <a:t>6</a:t>
                </a:r>
                <a:r>
                  <a:rPr lang="zh-CN" altLang="en-US" b="1" kern="0" dirty="0">
                    <a:solidFill>
                      <a:schemeClr val="bg1"/>
                    </a:solidFill>
                    <a:latin typeface="微软雅黑" panose="020B0503020204020204" charset="-122"/>
                    <a:ea typeface="微软雅黑" panose="020B0503020204020204" charset="-122"/>
                    <a:sym typeface="+mn-ea"/>
                  </a:rPr>
                  <a:t>）模型物化后处理</a:t>
                </a:r>
              </a:p>
            </p:txBody>
          </p:sp>
          <p:pic>
            <p:nvPicPr>
              <p:cNvPr id="35" name="图片 34">
                <a:extLst>
                  <a:ext uri="{FF2B5EF4-FFF2-40B4-BE49-F238E27FC236}">
                    <a16:creationId xmlns:a16="http://schemas.microsoft.com/office/drawing/2014/main" id="{359E4347-BC1B-4849-B0D0-BDF6E1344B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V="1">
                <a:off x="12040" y="4959"/>
                <a:ext cx="500" cy="486"/>
              </a:xfrm>
              <a:prstGeom prst="rect">
                <a:avLst/>
              </a:prstGeom>
            </p:spPr>
          </p:pic>
          <p:pic>
            <p:nvPicPr>
              <p:cNvPr id="36" name="图片 35">
                <a:extLst>
                  <a:ext uri="{FF2B5EF4-FFF2-40B4-BE49-F238E27FC236}">
                    <a16:creationId xmlns:a16="http://schemas.microsoft.com/office/drawing/2014/main" id="{AED6FF91-F047-4C8E-AB95-F3054C2ACB7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V="1">
                <a:off x="6483" y="4978"/>
                <a:ext cx="500" cy="486"/>
              </a:xfrm>
              <a:prstGeom prst="rect">
                <a:avLst/>
              </a:prstGeom>
            </p:spPr>
          </p:pic>
        </p:grpSp>
      </p:grpSp>
      <p:sp>
        <p:nvSpPr>
          <p:cNvPr id="53" name="MH_SubTitle_1"/>
          <p:cNvSpPr txBox="1"/>
          <p:nvPr>
            <p:custDataLst>
              <p:tags r:id="rId1"/>
            </p:custDataLst>
          </p:nvPr>
        </p:nvSpPr>
        <p:spPr>
          <a:xfrm>
            <a:off x="9695815" y="1195705"/>
            <a:ext cx="1639570" cy="368300"/>
          </a:xfrm>
          <a:prstGeom prst="rect">
            <a:avLst/>
          </a:prstGeom>
          <a:noFill/>
          <a:ln w="25400">
            <a:noFill/>
          </a:ln>
        </p:spPr>
        <p:txBody>
          <a:bodyPr wrap="square" lIns="119989" tIns="0" rIns="119989" bIns="0" anchor="t"/>
          <a:lstStyle/>
          <a:p>
            <a:pPr algn="ctr" defTabSz="914400">
              <a:lnSpc>
                <a:spcPct val="120000"/>
              </a:lnSpc>
              <a:buClr>
                <a:srgbClr val="414455"/>
              </a:buClr>
            </a:pPr>
            <a:r>
              <a:rPr lang="zh-CN" altLang="en-US" kern="0" dirty="0">
                <a:solidFill>
                  <a:srgbClr val="FF0000"/>
                </a:solidFill>
                <a:latin typeface="微软雅黑" panose="020B0503020204020204" charset="-122"/>
                <a:ea typeface="微软雅黑" panose="020B0503020204020204" charset="-122"/>
                <a:sym typeface="+mn-lt"/>
              </a:rPr>
              <a:t>打印模型</a:t>
            </a:r>
            <a:r>
              <a:rPr lang="en-US" altLang="zh-CN" sz="1800" kern="0" dirty="0" err="1">
                <a:solidFill>
                  <a:srgbClr val="FF0000"/>
                </a:solidFill>
                <a:latin typeface="微软雅黑" panose="020B0503020204020204" charset="-122"/>
                <a:ea typeface="微软雅黑" panose="020B0503020204020204" charset="-122"/>
                <a:sym typeface="+mn-lt"/>
              </a:rPr>
              <a:t>步骤</a:t>
            </a:r>
            <a:endParaRPr lang="en-US" altLang="zh-CN" sz="1800" kern="0" dirty="0">
              <a:solidFill>
                <a:srgbClr val="FF0000"/>
              </a:solidFill>
              <a:latin typeface="微软雅黑" panose="020B0503020204020204" charset="-122"/>
              <a:ea typeface="微软雅黑" panose="020B0503020204020204" charset="-122"/>
              <a:sym typeface="+mn-lt"/>
            </a:endParaRPr>
          </a:p>
        </p:txBody>
      </p:sp>
      <p:grpSp>
        <p:nvGrpSpPr>
          <p:cNvPr id="44" name="组合 43">
            <a:extLst>
              <a:ext uri="{FF2B5EF4-FFF2-40B4-BE49-F238E27FC236}">
                <a16:creationId xmlns:a16="http://schemas.microsoft.com/office/drawing/2014/main" id="{9233E7BD-6CC8-4F61-B46B-944A6CECC890}"/>
              </a:ext>
            </a:extLst>
          </p:cNvPr>
          <p:cNvGrpSpPr/>
          <p:nvPr/>
        </p:nvGrpSpPr>
        <p:grpSpPr>
          <a:xfrm>
            <a:off x="1414144" y="4256667"/>
            <a:ext cx="9981565" cy="439420"/>
            <a:chOff x="1125855" y="5435600"/>
            <a:chExt cx="9981565" cy="439420"/>
          </a:xfrm>
        </p:grpSpPr>
        <p:grpSp>
          <p:nvGrpSpPr>
            <p:cNvPr id="49" name="组合 48">
              <a:extLst>
                <a:ext uri="{FF2B5EF4-FFF2-40B4-BE49-F238E27FC236}">
                  <a16:creationId xmlns:a16="http://schemas.microsoft.com/office/drawing/2014/main" id="{C6D967E9-8D92-4858-B79B-2D2B75EF0701}"/>
                </a:ext>
              </a:extLst>
            </p:cNvPr>
            <p:cNvGrpSpPr/>
            <p:nvPr/>
          </p:nvGrpSpPr>
          <p:grpSpPr>
            <a:xfrm>
              <a:off x="1125855" y="5435600"/>
              <a:ext cx="9981565" cy="439420"/>
              <a:chOff x="2112" y="8673"/>
              <a:chExt cx="15719" cy="692"/>
            </a:xfrm>
          </p:grpSpPr>
          <p:grpSp>
            <p:nvGrpSpPr>
              <p:cNvPr id="51" name="组合 50">
                <a:extLst>
                  <a:ext uri="{FF2B5EF4-FFF2-40B4-BE49-F238E27FC236}">
                    <a16:creationId xmlns:a16="http://schemas.microsoft.com/office/drawing/2014/main" id="{CF337310-795D-4A0C-9EF9-F6F2A22EC42A}"/>
                  </a:ext>
                </a:extLst>
              </p:cNvPr>
              <p:cNvGrpSpPr/>
              <p:nvPr/>
            </p:nvGrpSpPr>
            <p:grpSpPr>
              <a:xfrm>
                <a:off x="2112" y="8688"/>
                <a:ext cx="5809" cy="677"/>
                <a:chOff x="756" y="1873"/>
                <a:chExt cx="5809" cy="677"/>
              </a:xfrm>
            </p:grpSpPr>
            <p:sp>
              <p:nvSpPr>
                <p:cNvPr id="54" name="文本框 53">
                  <a:extLst>
                    <a:ext uri="{FF2B5EF4-FFF2-40B4-BE49-F238E27FC236}">
                      <a16:creationId xmlns:a16="http://schemas.microsoft.com/office/drawing/2014/main" id="{4ABFC6B7-E53F-45A1-B6A7-F957481FF963}"/>
                    </a:ext>
                  </a:extLst>
                </p:cNvPr>
                <p:cNvSpPr txBox="1"/>
                <p:nvPr/>
              </p:nvSpPr>
              <p:spPr>
                <a:xfrm>
                  <a:off x="1887" y="1873"/>
                  <a:ext cx="4678" cy="6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sz="2200" b="1" i="0" u="none" strike="noStrike" kern="0" cap="none" spc="300" normalizeH="0" baseline="0" noProof="0" dirty="0">
                      <a:ln>
                        <a:noFill/>
                      </a:ln>
                      <a:solidFill>
                        <a:srgbClr val="01786A"/>
                      </a:solidFill>
                      <a:effectLst/>
                      <a:uLnTx/>
                      <a:uFillTx/>
                      <a:latin typeface="微软雅黑" panose="020B0503020204020204" charset="-122"/>
                      <a:ea typeface="微软雅黑" panose="020B0503020204020204" charset="-122"/>
                      <a:cs typeface="微软雅黑" panose="020B0503020204020204" charset="-122"/>
                      <a:sym typeface="+mn-ea"/>
                    </a:rPr>
                    <a:t>  </a:t>
                  </a:r>
                  <a:r>
                    <a:rPr kumimoji="0" lang="zh-CN" altLang="en-US" sz="2200" b="1" i="0" u="none" strike="noStrike" kern="0" cap="none" spc="300" normalizeH="0" baseline="0" noProof="0" dirty="0">
                      <a:ln>
                        <a:noFill/>
                      </a:ln>
                      <a:solidFill>
                        <a:srgbClr val="01786A"/>
                      </a:solidFill>
                      <a:effectLst/>
                      <a:uLnTx/>
                      <a:uFillTx/>
                      <a:latin typeface="微软雅黑" panose="020B0503020204020204" charset="-122"/>
                      <a:ea typeface="微软雅黑" panose="020B0503020204020204" charset="-122"/>
                      <a:cs typeface="微软雅黑" panose="020B0503020204020204" charset="-122"/>
                      <a:sym typeface="+mn-ea"/>
                    </a:rPr>
                    <a:t>修改模型</a:t>
                  </a:r>
                  <a:endParaRPr kumimoji="0" sz="2200" b="1" i="0" u="none" strike="noStrike" kern="0" cap="none" spc="300" normalizeH="0" baseline="0" noProof="0" dirty="0">
                    <a:ln>
                      <a:noFill/>
                    </a:ln>
                    <a:solidFill>
                      <a:srgbClr val="01786A"/>
                    </a:solidFill>
                    <a:effectLst/>
                    <a:uLnTx/>
                    <a:uFillTx/>
                    <a:latin typeface="微软雅黑" panose="020B0503020204020204" charset="-122"/>
                    <a:ea typeface="微软雅黑" panose="020B0503020204020204" charset="-122"/>
                    <a:cs typeface="微软雅黑" panose="020B0503020204020204" charset="-122"/>
                    <a:sym typeface="+mn-ea"/>
                  </a:endParaRPr>
                </a:p>
              </p:txBody>
            </p:sp>
            <p:sp>
              <p:nvSpPr>
                <p:cNvPr id="55" name="圆角矩形 16">
                  <a:extLst>
                    <a:ext uri="{FF2B5EF4-FFF2-40B4-BE49-F238E27FC236}">
                      <a16:creationId xmlns:a16="http://schemas.microsoft.com/office/drawing/2014/main" id="{C70218F7-6AC3-4792-BBA1-9B3D4A2F6791}"/>
                    </a:ext>
                  </a:extLst>
                </p:cNvPr>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rPr>
                    <a:t>3</a:t>
                  </a:r>
                </a:p>
              </p:txBody>
            </p:sp>
          </p:grpSp>
          <p:sp>
            <p:nvSpPr>
              <p:cNvPr id="52" name="文本框 51">
                <a:extLst>
                  <a:ext uri="{FF2B5EF4-FFF2-40B4-BE49-F238E27FC236}">
                    <a16:creationId xmlns:a16="http://schemas.microsoft.com/office/drawing/2014/main" id="{40836B14-4F01-4D51-88A9-7102346E4D09}"/>
                  </a:ext>
                </a:extLst>
              </p:cNvPr>
              <p:cNvSpPr txBox="1"/>
              <p:nvPr/>
            </p:nvSpPr>
            <p:spPr>
              <a:xfrm>
                <a:off x="7600" y="8673"/>
                <a:ext cx="10231" cy="582"/>
              </a:xfrm>
              <a:prstGeom prst="rect">
                <a:avLst/>
              </a:prstGeom>
              <a:solidFill>
                <a:srgbClr val="F65738"/>
              </a:solid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rPr>
                  <a:t>根据收集到的问题，列出修改任务表，并完成模型修改。</a:t>
                </a:r>
              </a:p>
            </p:txBody>
          </p:sp>
        </p:grpSp>
        <p:cxnSp>
          <p:nvCxnSpPr>
            <p:cNvPr id="50" name="直接箭头连接符 49">
              <a:extLst>
                <a:ext uri="{FF2B5EF4-FFF2-40B4-BE49-F238E27FC236}">
                  <a16:creationId xmlns:a16="http://schemas.microsoft.com/office/drawing/2014/main" id="{72730479-E8B0-446F-BD49-49B8A2B8B84B}"/>
                </a:ext>
              </a:extLst>
            </p:cNvPr>
            <p:cNvCxnSpPr/>
            <p:nvPr/>
          </p:nvCxnSpPr>
          <p:spPr>
            <a:xfrm>
              <a:off x="4222115" y="5660982"/>
              <a:ext cx="275590" cy="0"/>
            </a:xfrm>
            <a:prstGeom prst="straightConnector1">
              <a:avLst/>
            </a:prstGeom>
            <a:ln w="22225">
              <a:solidFill>
                <a:srgbClr val="FFC000"/>
              </a:solidFill>
              <a:tailEnd type="arrow"/>
            </a:ln>
          </p:spPr>
          <p:style>
            <a:lnRef idx="1">
              <a:schemeClr val="accent1"/>
            </a:lnRef>
            <a:fillRef idx="0">
              <a:schemeClr val="accent1"/>
            </a:fillRef>
            <a:effectRef idx="0">
              <a:schemeClr val="accent1"/>
            </a:effectRef>
            <a:fontRef idx="minor">
              <a:schemeClr val="tx1"/>
            </a:fontRef>
          </p:style>
        </p:cxnSp>
      </p:grpSp>
      <p:grpSp>
        <p:nvGrpSpPr>
          <p:cNvPr id="56" name="组合 55">
            <a:extLst>
              <a:ext uri="{FF2B5EF4-FFF2-40B4-BE49-F238E27FC236}">
                <a16:creationId xmlns:a16="http://schemas.microsoft.com/office/drawing/2014/main" id="{9C8E40A4-AD77-4A04-9081-39C43BB7C78F}"/>
              </a:ext>
            </a:extLst>
          </p:cNvPr>
          <p:cNvGrpSpPr/>
          <p:nvPr/>
        </p:nvGrpSpPr>
        <p:grpSpPr>
          <a:xfrm>
            <a:off x="0" y="-26670"/>
            <a:ext cx="12322175" cy="904875"/>
            <a:chOff x="0" y="-42"/>
            <a:chExt cx="19405" cy="1425"/>
          </a:xfrm>
        </p:grpSpPr>
        <p:sp>
          <p:nvSpPr>
            <p:cNvPr id="57" name="矩形 56">
              <a:extLst>
                <a:ext uri="{FF2B5EF4-FFF2-40B4-BE49-F238E27FC236}">
                  <a16:creationId xmlns:a16="http://schemas.microsoft.com/office/drawing/2014/main" id="{CEB6830F-6345-4976-AFA8-BA6797A49855}"/>
                </a:ext>
              </a:extLst>
            </p:cNvPr>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8" name="组合 57">
              <a:extLst>
                <a:ext uri="{FF2B5EF4-FFF2-40B4-BE49-F238E27FC236}">
                  <a16:creationId xmlns:a16="http://schemas.microsoft.com/office/drawing/2014/main" id="{346DEF21-558B-4332-8177-2FD13FB384D9}"/>
                </a:ext>
              </a:extLst>
            </p:cNvPr>
            <p:cNvGrpSpPr/>
            <p:nvPr/>
          </p:nvGrpSpPr>
          <p:grpSpPr>
            <a:xfrm>
              <a:off x="302" y="184"/>
              <a:ext cx="1304" cy="1199"/>
              <a:chOff x="756" y="1232"/>
              <a:chExt cx="1304" cy="1199"/>
            </a:xfrm>
          </p:grpSpPr>
          <p:sp>
            <p:nvSpPr>
              <p:cNvPr id="62" name="矩形 61">
                <a:extLst>
                  <a:ext uri="{FF2B5EF4-FFF2-40B4-BE49-F238E27FC236}">
                    <a16:creationId xmlns:a16="http://schemas.microsoft.com/office/drawing/2014/main" id="{B7A97753-AD29-4791-ADCA-433AE8A2C13D}"/>
                  </a:ext>
                </a:extLst>
              </p:cNvPr>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a:extLst>
                  <a:ext uri="{FF2B5EF4-FFF2-40B4-BE49-F238E27FC236}">
                    <a16:creationId xmlns:a16="http://schemas.microsoft.com/office/drawing/2014/main" id="{309BA135-57AA-46BA-A7C8-2D2F1F58146D}"/>
                  </a:ext>
                </a:extLst>
              </p:cNvPr>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a:extLst>
                  <a:ext uri="{FF2B5EF4-FFF2-40B4-BE49-F238E27FC236}">
                    <a16:creationId xmlns:a16="http://schemas.microsoft.com/office/drawing/2014/main" id="{CD1A7C67-F994-439F-B5ED-A69D425B4DD0}"/>
                  </a:ext>
                </a:extLst>
              </p:cNvPr>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9" name="文本框 58">
              <a:extLst>
                <a:ext uri="{FF2B5EF4-FFF2-40B4-BE49-F238E27FC236}">
                  <a16:creationId xmlns:a16="http://schemas.microsoft.com/office/drawing/2014/main" id="{65B651FE-9B3A-4281-897B-1B52242F28A5}"/>
                </a:ext>
              </a:extLst>
            </p:cNvPr>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60" name="矩形 59">
              <a:extLst>
                <a:ext uri="{FF2B5EF4-FFF2-40B4-BE49-F238E27FC236}">
                  <a16:creationId xmlns:a16="http://schemas.microsoft.com/office/drawing/2014/main" id="{8724E2F8-0D99-49A2-AFCB-2214B69BE2D9}"/>
                </a:ext>
              </a:extLst>
            </p:cNvPr>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文本框 60">
              <a:extLst>
                <a:ext uri="{FF2B5EF4-FFF2-40B4-BE49-F238E27FC236}">
                  <a16:creationId xmlns:a16="http://schemas.microsoft.com/office/drawing/2014/main" id="{8A14AA35-9839-4C79-983F-025AA2EDB741}"/>
                </a:ext>
              </a:extLst>
            </p:cNvPr>
            <p:cNvSpPr txBox="1"/>
            <p:nvPr/>
          </p:nvSpPr>
          <p:spPr>
            <a:xfrm>
              <a:off x="12888" y="71"/>
              <a:ext cx="6517" cy="727"/>
            </a:xfrm>
            <a:prstGeom prst="rect">
              <a:avLst/>
            </a:prstGeom>
            <a:noFill/>
          </p:spPr>
          <p:txBody>
            <a:bodyPr wrap="squar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设计室内装修模型</a:t>
              </a:r>
            </a:p>
          </p:txBody>
        </p:sp>
      </p:grpSp>
    </p:spTree>
    <p:extLst>
      <p:ext uri="{BB962C8B-B14F-4D97-AF65-F5344CB8AC3E}">
        <p14:creationId xmlns:p14="http://schemas.microsoft.com/office/powerpoint/2010/main" val="335951109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5400000">
            <a:off x="523240" y="2117090"/>
            <a:ext cx="6857365" cy="2624455"/>
          </a:xfrm>
          <a:prstGeom prst="rect">
            <a:avLst/>
          </a:prstGeom>
          <a:solidFill>
            <a:srgbClr val="5B7A7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5664200" y="2205355"/>
            <a:ext cx="4286885" cy="706755"/>
          </a:xfrm>
          <a:prstGeom prst="rect">
            <a:avLst/>
          </a:prstGeom>
          <a:noFill/>
        </p:spPr>
        <p:txBody>
          <a:bodyPr wrap="square" rtlCol="0">
            <a:spAutoFit/>
          </a:bodyPr>
          <a:lstStyle/>
          <a:p>
            <a:pPr algn="dist"/>
            <a:r>
              <a:rPr lang="zh-CN" altLang="en-US" sz="4000" b="1" dirty="0">
                <a:solidFill>
                  <a:srgbClr val="F65738"/>
                </a:solidFill>
                <a:latin typeface="微软雅黑" panose="020B0503020204020204" charset="-122"/>
                <a:ea typeface="微软雅黑" panose="020B0503020204020204" charset="-122"/>
                <a:cs typeface="微软雅黑" panose="020B0503020204020204" charset="-122"/>
              </a:rPr>
              <a:t>发布室内装修模型</a:t>
            </a:r>
          </a:p>
        </p:txBody>
      </p:sp>
      <p:grpSp>
        <p:nvGrpSpPr>
          <p:cNvPr id="16" name="组合 15"/>
          <p:cNvGrpSpPr/>
          <p:nvPr/>
        </p:nvGrpSpPr>
        <p:grpSpPr>
          <a:xfrm>
            <a:off x="6167755" y="3213100"/>
            <a:ext cx="4665980" cy="1954530"/>
            <a:chOff x="9713" y="5060"/>
            <a:chExt cx="7348" cy="3078"/>
          </a:xfrm>
        </p:grpSpPr>
        <p:sp>
          <p:nvSpPr>
            <p:cNvPr id="27" name="文本框 26"/>
            <p:cNvSpPr txBox="1"/>
            <p:nvPr/>
          </p:nvSpPr>
          <p:spPr>
            <a:xfrm>
              <a:off x="10054" y="5060"/>
              <a:ext cx="7007" cy="3078"/>
            </a:xfrm>
            <a:prstGeom prst="rect">
              <a:avLst/>
            </a:prstGeom>
            <a:noFill/>
          </p:spPr>
          <p:txBody>
            <a:bodyPr wrap="square" rtlCol="0">
              <a:spAutoFit/>
            </a:bodyPr>
            <a:lstStyle/>
            <a:p>
              <a:pPr algn="l" fontAlgn="auto">
                <a:lnSpc>
                  <a:spcPct val="150000"/>
                </a:lnSpc>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任务描述</a:t>
              </a:r>
            </a:p>
            <a:p>
              <a:pPr algn="l" fontAlgn="auto">
                <a:lnSpc>
                  <a:spcPct val="150000"/>
                </a:lnSpc>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任务分析</a:t>
              </a:r>
            </a:p>
            <a:p>
              <a:pPr algn="l" fontAlgn="auto">
                <a:lnSpc>
                  <a:spcPct val="150000"/>
                </a:lnSpc>
                <a:buClrTx/>
                <a:buSzTx/>
                <a:buFontTx/>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任务实施</a:t>
              </a:r>
            </a:p>
          </p:txBody>
        </p:sp>
        <p:sp>
          <p:nvSpPr>
            <p:cNvPr id="9" name="椭圆 8"/>
            <p:cNvSpPr/>
            <p:nvPr/>
          </p:nvSpPr>
          <p:spPr>
            <a:xfrm>
              <a:off x="9713" y="562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9713" y="664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9713" y="7668"/>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文本框 2"/>
          <p:cNvSpPr txBox="1"/>
          <p:nvPr/>
        </p:nvSpPr>
        <p:spPr>
          <a:xfrm>
            <a:off x="3792220" y="1772920"/>
            <a:ext cx="471805" cy="2308324"/>
          </a:xfrm>
          <a:prstGeom prst="rect">
            <a:avLst/>
          </a:prstGeom>
          <a:noFill/>
        </p:spPr>
        <p:txBody>
          <a:bodyPr wrap="square" rtlCol="0" anchor="t">
            <a:spAutoFit/>
          </a:bodyPr>
          <a:lstStyle/>
          <a:p>
            <a:pPr algn="dist"/>
            <a:r>
              <a:rPr lang="zh-CN" altLang="en-US" sz="4800" b="1" dirty="0">
                <a:solidFill>
                  <a:schemeClr val="bg1"/>
                </a:solidFill>
                <a:latin typeface="微软雅黑" panose="020B0503020204020204" charset="-122"/>
                <a:ea typeface="微软雅黑" panose="020B0503020204020204" charset="-122"/>
                <a:cs typeface="微软雅黑" panose="020B0503020204020204" charset="-122"/>
                <a:sym typeface="+mn-ea"/>
              </a:rPr>
              <a:t>任务</a:t>
            </a:r>
            <a:r>
              <a:rPr lang="en-US" altLang="zh-CN" sz="4800" b="1" dirty="0">
                <a:solidFill>
                  <a:schemeClr val="bg1"/>
                </a:solidFill>
                <a:latin typeface="微软雅黑" panose="020B0503020204020204" charset="-122"/>
                <a:ea typeface="微软雅黑" panose="020B0503020204020204" charset="-122"/>
                <a:cs typeface="微软雅黑" panose="020B0503020204020204" charset="-122"/>
                <a:sym typeface="+mn-ea"/>
              </a:rPr>
              <a:t>3</a:t>
            </a:r>
          </a:p>
        </p:txBody>
      </p:sp>
      <p:grpSp>
        <p:nvGrpSpPr>
          <p:cNvPr id="11" name="组合 10"/>
          <p:cNvGrpSpPr/>
          <p:nvPr/>
        </p:nvGrpSpPr>
        <p:grpSpPr>
          <a:xfrm>
            <a:off x="3545840" y="1465580"/>
            <a:ext cx="1034415" cy="2755265"/>
            <a:chOff x="5584" y="2308"/>
            <a:chExt cx="1629" cy="4339"/>
          </a:xfrm>
        </p:grpSpPr>
        <p:cxnSp>
          <p:nvCxnSpPr>
            <p:cNvPr id="6" name="直接连接符 5"/>
            <p:cNvCxnSpPr/>
            <p:nvPr/>
          </p:nvCxnSpPr>
          <p:spPr>
            <a:xfrm flipH="1">
              <a:off x="5614" y="5967"/>
              <a:ext cx="6" cy="68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584" y="6647"/>
              <a:ext cx="604"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543" y="2338"/>
              <a:ext cx="670"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194" y="2308"/>
              <a:ext cx="0" cy="57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9584475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2338070" y="2275840"/>
            <a:ext cx="7597775" cy="1036955"/>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2708275" y="2421255"/>
            <a:ext cx="7001510" cy="707886"/>
          </a:xfrm>
          <a:prstGeom prst="rect">
            <a:avLst/>
          </a:prstGeom>
          <a:noFill/>
        </p:spPr>
        <p:txBody>
          <a:bodyPr wrap="square" rtlCol="0" anchor="t">
            <a:spAutoFit/>
          </a:bodyPr>
          <a:lstStyle/>
          <a:p>
            <a:pPr indent="508000" fontAlgn="auto">
              <a:lnSpc>
                <a:spcPct val="100000"/>
              </a:lnSpc>
              <a:extLst>
                <a:ext uri="{35155182-B16C-46BC-9424-99874614C6A1}">
                  <wpsdc:indentchars xmlns="" xmlns:wpsdc="http://www.wps.cn/officeDocument/2017/drawingmlCustomData" val="200" checksum="282533468"/>
                </a:ext>
              </a:extLst>
            </a:pP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三维设计创客团队模型设计组打印出三维模型并进行展示。</a:t>
            </a:r>
          </a:p>
        </p:txBody>
      </p:sp>
      <p:grpSp>
        <p:nvGrpSpPr>
          <p:cNvPr id="12" name="组合 11"/>
          <p:cNvGrpSpPr/>
          <p:nvPr/>
        </p:nvGrpSpPr>
        <p:grpSpPr>
          <a:xfrm>
            <a:off x="0" y="-26670"/>
            <a:ext cx="12459970" cy="904875"/>
            <a:chOff x="0" y="-42"/>
            <a:chExt cx="19622" cy="1425"/>
          </a:xfrm>
        </p:grpSpPr>
        <p:sp>
          <p:nvSpPr>
            <p:cNvPr id="10" name="矩形 9"/>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302" y="184"/>
              <a:ext cx="1304" cy="1199"/>
              <a:chOff x="756" y="1232"/>
              <a:chExt cx="1304" cy="1199"/>
            </a:xfrm>
          </p:grpSpPr>
          <p:sp>
            <p:nvSpPr>
              <p:cNvPr id="3" name="矩形 2"/>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任务描述</a:t>
              </a:r>
            </a:p>
          </p:txBody>
        </p:sp>
        <p:sp>
          <p:nvSpPr>
            <p:cNvPr id="9" name="矩形 8"/>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3228" y="71"/>
              <a:ext cx="6394" cy="727"/>
            </a:xfrm>
            <a:prstGeom prst="rect">
              <a:avLst/>
            </a:prstGeom>
            <a:noFill/>
          </p:spPr>
          <p:txBody>
            <a:bodyPr wrap="squar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3  </a:t>
              </a:r>
              <a:r>
                <a:rPr lang="zh-CN" altLang="en-US" sz="2400" b="1" dirty="0">
                  <a:solidFill>
                    <a:srgbClr val="FFFF00"/>
                  </a:solidFill>
                  <a:sym typeface="+mn-ea"/>
                </a:rPr>
                <a:t>发布室内装修模型</a:t>
              </a:r>
            </a:p>
          </p:txBody>
        </p:sp>
      </p:grpSp>
    </p:spTree>
    <p:extLst>
      <p:ext uri="{BB962C8B-B14F-4D97-AF65-F5344CB8AC3E}">
        <p14:creationId xmlns:p14="http://schemas.microsoft.com/office/powerpoint/2010/main" val="153009898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1020445" y="1915795"/>
            <a:ext cx="10140315" cy="1060589"/>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1488440" y="2059305"/>
            <a:ext cx="9287560" cy="707886"/>
          </a:xfrm>
          <a:prstGeom prst="rect">
            <a:avLst/>
          </a:prstGeom>
          <a:noFill/>
        </p:spPr>
        <p:txBody>
          <a:bodyPr wrap="square" rtlCol="0" anchor="t">
            <a:spAutoFit/>
          </a:bodyPr>
          <a:lstStyle/>
          <a:p>
            <a:pPr indent="508000" fontAlgn="auto">
              <a:lnSpc>
                <a:spcPct val="100000"/>
              </a:lnSpc>
              <a:extLst>
                <a:ext uri="{35155182-B16C-46BC-9424-99874614C6A1}">
                  <wpsdc:indentchars xmlns="" xmlns:wpsdc="http://www.wps.cn/officeDocument/2017/drawingmlCustomData" val="200" checksum="282533468"/>
                </a:ext>
              </a:extLst>
            </a:pP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模型设计组成员采用</a:t>
            </a:r>
            <a:r>
              <a:rPr lang="en-US" altLang="zh-CN" sz="2000" kern="0" dirty="0">
                <a:solidFill>
                  <a:schemeClr val="bg1"/>
                </a:solidFill>
                <a:latin typeface="微软雅黑" panose="020B0503020204020204" charset="-122"/>
                <a:ea typeface="微软雅黑" panose="020B0503020204020204" charset="-122"/>
                <a:cs typeface="微软雅黑" panose="020B0503020204020204" charset="-122"/>
              </a:rPr>
              <a:t>3D </a:t>
            </a: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打印技术、选择合适的材料制作出最终的三维模型，完成了张老师委托的任务，同时展示制作的模型。</a:t>
            </a:r>
          </a:p>
        </p:txBody>
      </p:sp>
      <p:sp>
        <p:nvSpPr>
          <p:cNvPr id="25" name="文本框 24"/>
          <p:cNvSpPr txBox="1"/>
          <p:nvPr/>
        </p:nvSpPr>
        <p:spPr>
          <a:xfrm>
            <a:off x="5304155" y="5012055"/>
            <a:ext cx="1637030" cy="450850"/>
          </a:xfrm>
          <a:prstGeom prst="rect">
            <a:avLst/>
          </a:prstGeom>
          <a:noFill/>
        </p:spPr>
        <p:txBody>
          <a:bodyPr wrap="square" rtlCol="0">
            <a:spAutoFit/>
          </a:bodyPr>
          <a:lstStyle/>
          <a:p>
            <a:pPr indent="0">
              <a:lnSpc>
                <a:spcPct val="130000"/>
              </a:lnSpc>
              <a:buFont typeface="Wingdings" panose="05000000000000000000" pitchFamily="2" charset="2"/>
              <a:buNone/>
            </a:pPr>
            <a:r>
              <a:rPr lang="zh-CN" altLang="en-US" sz="1800">
                <a:sym typeface="+mn-lt"/>
              </a:rPr>
              <a:t>任务路线图</a:t>
            </a:r>
          </a:p>
        </p:txBody>
      </p:sp>
      <p:grpSp>
        <p:nvGrpSpPr>
          <p:cNvPr id="10" name="组合 9"/>
          <p:cNvGrpSpPr/>
          <p:nvPr/>
        </p:nvGrpSpPr>
        <p:grpSpPr>
          <a:xfrm>
            <a:off x="3670325" y="4221000"/>
            <a:ext cx="4923790" cy="544830"/>
            <a:chOff x="3784" y="5499"/>
            <a:chExt cx="7754" cy="858"/>
          </a:xfrm>
        </p:grpSpPr>
        <p:grpSp>
          <p:nvGrpSpPr>
            <p:cNvPr id="34" name="组合 33"/>
            <p:cNvGrpSpPr/>
            <p:nvPr/>
          </p:nvGrpSpPr>
          <p:grpSpPr>
            <a:xfrm>
              <a:off x="7448" y="5513"/>
              <a:ext cx="4090" cy="844"/>
              <a:chOff x="7697" y="3119"/>
              <a:chExt cx="4090" cy="844"/>
            </a:xfrm>
          </p:grpSpPr>
          <p:sp>
            <p:nvSpPr>
              <p:cNvPr id="16" name="任意多边形 6"/>
              <p:cNvSpPr/>
              <p:nvPr userDrawn="1"/>
            </p:nvSpPr>
            <p:spPr>
              <a:xfrm>
                <a:off x="8402" y="3119"/>
                <a:ext cx="2547" cy="84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ndParaRPr>
              </a:p>
            </p:txBody>
          </p:sp>
          <p:sp>
            <p:nvSpPr>
              <p:cNvPr id="17" name="标题 1"/>
              <p:cNvSpPr>
                <a:spLocks noGrp="1"/>
              </p:cNvSpPr>
              <p:nvPr/>
            </p:nvSpPr>
            <p:spPr>
              <a:xfrm>
                <a:off x="7697" y="3217"/>
                <a:ext cx="4090" cy="680"/>
              </a:xfrm>
              <a:prstGeom prst="rect">
                <a:avLst/>
              </a:prstGeom>
            </p:spPr>
            <p:txBody>
              <a:bodyPr vert="horz" lIns="91440" tIns="45720" rIns="91440" bIns="45720" rtlCol="0" anchor="ctr">
                <a:noAutofit/>
              </a:bodyPr>
              <a:lstStyle>
                <a:lvl1pPr algn="l">
                  <a:defRPr sz="1800" b="1">
                    <a:solidFill>
                      <a:srgbClr val="1C9292"/>
                    </a:solidFill>
                    <a:latin typeface="微软雅黑" panose="020B0503020204020204" charset="-122"/>
                    <a:ea typeface="微软雅黑" panose="020B0503020204020204" charset="-122"/>
                  </a:defRPr>
                </a:lvl1pPr>
              </a:lstStyle>
              <a:p>
                <a:pPr algn="ctr"/>
                <a:r>
                  <a:rPr lang="zh-CN" altLang="en-US" sz="2000" b="0" kern="0" spc="100" dirty="0">
                    <a:solidFill>
                      <a:schemeClr val="bg1"/>
                    </a:solidFill>
                    <a:uFillTx/>
                    <a:cs typeface="Noto Sans S Chinese Medium" panose="020B0600000000000000" charset="-122"/>
                    <a:sym typeface="+mn-ea"/>
                  </a:rPr>
                  <a:t>展示模型</a:t>
                </a:r>
              </a:p>
            </p:txBody>
          </p:sp>
        </p:grpSp>
        <p:pic>
          <p:nvPicPr>
            <p:cNvPr id="18" name="图片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0" y="5521"/>
              <a:ext cx="968" cy="694"/>
            </a:xfrm>
            <a:prstGeom prst="rect">
              <a:avLst/>
            </a:prstGeom>
          </p:spPr>
        </p:pic>
        <p:grpSp>
          <p:nvGrpSpPr>
            <p:cNvPr id="27" name="组合 26"/>
            <p:cNvGrpSpPr/>
            <p:nvPr/>
          </p:nvGrpSpPr>
          <p:grpSpPr>
            <a:xfrm>
              <a:off x="3784" y="5499"/>
              <a:ext cx="2692" cy="762"/>
              <a:chOff x="6529" y="3304"/>
              <a:chExt cx="3583" cy="844"/>
            </a:xfrm>
          </p:grpSpPr>
          <p:sp>
            <p:nvSpPr>
              <p:cNvPr id="28" name="任意多边形 6"/>
              <p:cNvSpPr/>
              <p:nvPr userDrawn="1"/>
            </p:nvSpPr>
            <p:spPr>
              <a:xfrm>
                <a:off x="6555" y="3304"/>
                <a:ext cx="3557" cy="84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ndParaRPr>
              </a:p>
            </p:txBody>
          </p:sp>
          <p:sp>
            <p:nvSpPr>
              <p:cNvPr id="29" name="标题 1"/>
              <p:cNvSpPr>
                <a:spLocks noGrp="1"/>
              </p:cNvSpPr>
              <p:nvPr/>
            </p:nvSpPr>
            <p:spPr>
              <a:xfrm>
                <a:off x="6529" y="3401"/>
                <a:ext cx="3568" cy="680"/>
              </a:xfrm>
              <a:prstGeom prst="rect">
                <a:avLst/>
              </a:prstGeom>
            </p:spPr>
            <p:txBody>
              <a:bodyPr vert="horz" lIns="91440" tIns="45720" rIns="91440" bIns="45720" rtlCol="0" anchor="ctr">
                <a:noAutofit/>
              </a:bodyPr>
              <a:lstStyle>
                <a:lvl1pPr algn="l">
                  <a:defRPr sz="1800" b="1">
                    <a:solidFill>
                      <a:srgbClr val="1C9292"/>
                    </a:solidFill>
                    <a:latin typeface="微软雅黑" panose="020B0503020204020204" charset="-122"/>
                    <a:ea typeface="微软雅黑" panose="020B0503020204020204" charset="-122"/>
                  </a:defRPr>
                </a:lvl1pPr>
              </a:lstStyle>
              <a:p>
                <a:pPr algn="ctr"/>
                <a:r>
                  <a:rPr lang="zh-CN" altLang="en-US" sz="2000" b="0" kern="0" spc="100" dirty="0">
                    <a:solidFill>
                      <a:schemeClr val="bg1"/>
                    </a:solidFill>
                    <a:uFillTx/>
                    <a:cs typeface="Noto Sans S Chinese Medium" panose="020B0600000000000000" charset="-122"/>
                    <a:sym typeface="+mn-ea"/>
                  </a:rPr>
                  <a:t>打印模型</a:t>
                </a:r>
              </a:p>
            </p:txBody>
          </p:sp>
        </p:grpSp>
      </p:grpSp>
      <p:grpSp>
        <p:nvGrpSpPr>
          <p:cNvPr id="22" name="组合 21">
            <a:extLst>
              <a:ext uri="{FF2B5EF4-FFF2-40B4-BE49-F238E27FC236}">
                <a16:creationId xmlns:a16="http://schemas.microsoft.com/office/drawing/2014/main" id="{7EBB1800-9923-4DD2-BF2D-BF7CCDFFBCE4}"/>
              </a:ext>
            </a:extLst>
          </p:cNvPr>
          <p:cNvGrpSpPr/>
          <p:nvPr/>
        </p:nvGrpSpPr>
        <p:grpSpPr>
          <a:xfrm>
            <a:off x="0" y="-26670"/>
            <a:ext cx="12459970" cy="904875"/>
            <a:chOff x="0" y="-42"/>
            <a:chExt cx="19622" cy="1425"/>
          </a:xfrm>
        </p:grpSpPr>
        <p:sp>
          <p:nvSpPr>
            <p:cNvPr id="23" name="矩形 22">
              <a:extLst>
                <a:ext uri="{FF2B5EF4-FFF2-40B4-BE49-F238E27FC236}">
                  <a16:creationId xmlns:a16="http://schemas.microsoft.com/office/drawing/2014/main" id="{DD9BDF48-5419-4D39-BA0E-5744D7E5B050}"/>
                </a:ext>
              </a:extLst>
            </p:cNvPr>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a:extLst>
                <a:ext uri="{FF2B5EF4-FFF2-40B4-BE49-F238E27FC236}">
                  <a16:creationId xmlns:a16="http://schemas.microsoft.com/office/drawing/2014/main" id="{8D682473-3092-474F-B940-0E926BF5DC1A}"/>
                </a:ext>
              </a:extLst>
            </p:cNvPr>
            <p:cNvGrpSpPr/>
            <p:nvPr/>
          </p:nvGrpSpPr>
          <p:grpSpPr>
            <a:xfrm>
              <a:off x="302" y="184"/>
              <a:ext cx="1304" cy="1199"/>
              <a:chOff x="756" y="1232"/>
              <a:chExt cx="1304" cy="1199"/>
            </a:xfrm>
          </p:grpSpPr>
          <p:sp>
            <p:nvSpPr>
              <p:cNvPr id="42" name="矩形 41">
                <a:extLst>
                  <a:ext uri="{FF2B5EF4-FFF2-40B4-BE49-F238E27FC236}">
                    <a16:creationId xmlns:a16="http://schemas.microsoft.com/office/drawing/2014/main" id="{9CB74D11-FB98-4485-81C3-EFD63B3888AD}"/>
                  </a:ext>
                </a:extLst>
              </p:cNvPr>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a:extLst>
                  <a:ext uri="{FF2B5EF4-FFF2-40B4-BE49-F238E27FC236}">
                    <a16:creationId xmlns:a16="http://schemas.microsoft.com/office/drawing/2014/main" id="{E6FEEA21-1FFA-4E5A-ACAC-DBD672EDE392}"/>
                  </a:ext>
                </a:extLst>
              </p:cNvPr>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a:extLst>
                  <a:ext uri="{FF2B5EF4-FFF2-40B4-BE49-F238E27FC236}">
                    <a16:creationId xmlns:a16="http://schemas.microsoft.com/office/drawing/2014/main" id="{754A598F-AB7B-4DF7-8BEB-9ACE332DB476}"/>
                  </a:ext>
                </a:extLst>
              </p:cNvPr>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文本框 25">
              <a:extLst>
                <a:ext uri="{FF2B5EF4-FFF2-40B4-BE49-F238E27FC236}">
                  <a16:creationId xmlns:a16="http://schemas.microsoft.com/office/drawing/2014/main" id="{BAA5D7C4-B867-4993-B9E0-8D66D94275B9}"/>
                </a:ext>
              </a:extLst>
            </p:cNvPr>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任务分析</a:t>
              </a:r>
            </a:p>
          </p:txBody>
        </p:sp>
        <p:sp>
          <p:nvSpPr>
            <p:cNvPr id="30" name="矩形 29">
              <a:extLst>
                <a:ext uri="{FF2B5EF4-FFF2-40B4-BE49-F238E27FC236}">
                  <a16:creationId xmlns:a16="http://schemas.microsoft.com/office/drawing/2014/main" id="{DEB5C540-E1A4-4AAD-A09F-E912FE8B1D15}"/>
                </a:ext>
              </a:extLst>
            </p:cNvPr>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a:extLst>
                <a:ext uri="{FF2B5EF4-FFF2-40B4-BE49-F238E27FC236}">
                  <a16:creationId xmlns:a16="http://schemas.microsoft.com/office/drawing/2014/main" id="{596B7E17-361A-4E95-9D4E-F8EB31EBB9D7}"/>
                </a:ext>
              </a:extLst>
            </p:cNvPr>
            <p:cNvSpPr txBox="1"/>
            <p:nvPr/>
          </p:nvSpPr>
          <p:spPr>
            <a:xfrm>
              <a:off x="13228" y="71"/>
              <a:ext cx="6394" cy="727"/>
            </a:xfrm>
            <a:prstGeom prst="rect">
              <a:avLst/>
            </a:prstGeom>
            <a:noFill/>
          </p:spPr>
          <p:txBody>
            <a:bodyPr wrap="squar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3  </a:t>
              </a:r>
              <a:r>
                <a:rPr lang="zh-CN" altLang="en-US" sz="2400" b="1" dirty="0">
                  <a:solidFill>
                    <a:srgbClr val="FFFF00"/>
                  </a:solidFill>
                  <a:sym typeface="+mn-ea"/>
                </a:rPr>
                <a:t>发布室内装修模型</a:t>
              </a:r>
            </a:p>
          </p:txBody>
        </p:sp>
      </p:grpSp>
    </p:spTree>
    <p:extLst>
      <p:ext uri="{BB962C8B-B14F-4D97-AF65-F5344CB8AC3E}">
        <p14:creationId xmlns:p14="http://schemas.microsoft.com/office/powerpoint/2010/main" val="2976116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up)">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414145" y="1053465"/>
            <a:ext cx="2396490" cy="431165"/>
            <a:chOff x="756" y="1873"/>
            <a:chExt cx="3774" cy="679"/>
          </a:xfrm>
        </p:grpSpPr>
        <p:sp>
          <p:nvSpPr>
            <p:cNvPr id="9" name="文本框 8"/>
            <p:cNvSpPr txBox="1"/>
            <p:nvPr/>
          </p:nvSpPr>
          <p:spPr>
            <a:xfrm>
              <a:off x="1887" y="1873"/>
              <a:ext cx="2643" cy="679"/>
            </a:xfrm>
            <a:prstGeom prst="rect">
              <a:avLst/>
            </a:prstGeom>
            <a:noFill/>
          </p:spPr>
          <p:txBody>
            <a:bodyPr wrap="square" rtlCol="0">
              <a:spAutoFit/>
            </a:bodyPr>
            <a:lstStyle/>
            <a:p>
              <a:r>
                <a:rPr lang="zh-CN" altLang="en-US"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rPr>
                <a:t>打印模型</a:t>
              </a:r>
              <a:endParaRPr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sp>
          <p:nvSpPr>
            <p:cNvPr id="10" name="圆角矩形 9"/>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b="1" dirty="0">
                  <a:solidFill>
                    <a:schemeClr val="bg1"/>
                  </a:solidFill>
                </a:rPr>
                <a:t>1</a:t>
              </a:r>
            </a:p>
          </p:txBody>
        </p:sp>
      </p:grpSp>
      <p:grpSp>
        <p:nvGrpSpPr>
          <p:cNvPr id="48" name="组合 47"/>
          <p:cNvGrpSpPr/>
          <p:nvPr/>
        </p:nvGrpSpPr>
        <p:grpSpPr>
          <a:xfrm>
            <a:off x="1414144" y="1928177"/>
            <a:ext cx="9599930" cy="1790700"/>
            <a:chOff x="685" y="3019"/>
            <a:chExt cx="15118" cy="2820"/>
          </a:xfrm>
        </p:grpSpPr>
        <p:sp>
          <p:nvSpPr>
            <p:cNvPr id="47" name="矩形 46"/>
            <p:cNvSpPr/>
            <p:nvPr/>
          </p:nvSpPr>
          <p:spPr>
            <a:xfrm>
              <a:off x="685" y="3019"/>
              <a:ext cx="15118" cy="2820"/>
            </a:xfrm>
            <a:prstGeom prst="rect">
              <a:avLst/>
            </a:prstGeom>
            <a:solidFill>
              <a:srgbClr val="E4EBEA"/>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p:nvPr/>
          </p:nvGrpSpPr>
          <p:grpSpPr>
            <a:xfrm>
              <a:off x="915" y="3359"/>
              <a:ext cx="14740" cy="2156"/>
              <a:chOff x="2162" y="3348"/>
              <a:chExt cx="14740" cy="2156"/>
            </a:xfrm>
          </p:grpSpPr>
          <p:sp>
            <p:nvSpPr>
              <p:cNvPr id="27" name="TextBox 9"/>
              <p:cNvSpPr txBox="1"/>
              <p:nvPr/>
            </p:nvSpPr>
            <p:spPr>
              <a:xfrm>
                <a:off x="2162" y="3359"/>
                <a:ext cx="4008" cy="565"/>
              </a:xfrm>
              <a:prstGeom prst="rect">
                <a:avLst/>
              </a:prstGeom>
              <a:solidFill>
                <a:srgbClr val="22B2B0"/>
              </a:solidFill>
              <a:ln>
                <a:noFill/>
              </a:ln>
            </p:spPr>
            <p:txBody>
              <a:bodyPr wrap="square" rtlCol="0">
                <a:spAutoFit/>
              </a:bodyPr>
              <a:lstStyle/>
              <a:p>
                <a:pPr indent="0"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（1）文件转换</a:t>
                </a:r>
              </a:p>
            </p:txBody>
          </p:sp>
          <p:sp>
            <p:nvSpPr>
              <p:cNvPr id="5" name="文本框 4"/>
              <p:cNvSpPr txBox="1"/>
              <p:nvPr/>
            </p:nvSpPr>
            <p:spPr>
              <a:xfrm>
                <a:off x="7121" y="3348"/>
                <a:ext cx="4678" cy="565"/>
              </a:xfrm>
              <a:prstGeom prst="rect">
                <a:avLst/>
              </a:prstGeom>
              <a:solidFill>
                <a:srgbClr val="22B2B0"/>
              </a:solidFill>
            </p:spPr>
            <p:txBody>
              <a:bodyPr wrap="square" rtlCol="0" anchor="t">
                <a:spAutoFit/>
              </a:bodyPr>
              <a:lstStyle/>
              <a:p>
                <a:pPr indent="0"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（2）模型切片</a:t>
                </a:r>
              </a:p>
            </p:txBody>
          </p:sp>
          <p:sp>
            <p:nvSpPr>
              <p:cNvPr id="3" name="文本框 2"/>
              <p:cNvSpPr txBox="1"/>
              <p:nvPr/>
            </p:nvSpPr>
            <p:spPr>
              <a:xfrm>
                <a:off x="12889" y="3348"/>
                <a:ext cx="4013" cy="565"/>
              </a:xfrm>
              <a:prstGeom prst="rect">
                <a:avLst/>
              </a:prstGeom>
              <a:solidFill>
                <a:srgbClr val="22B2B0"/>
              </a:solidFill>
            </p:spPr>
            <p:txBody>
              <a:bodyPr wrap="square" rtlCol="0" anchor="t">
                <a:spAutoFit/>
              </a:bodyPr>
              <a:lstStyle/>
              <a:p>
                <a:pPr indent="0" algn="l"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（3）文件转存</a:t>
                </a:r>
              </a:p>
            </p:txBody>
          </p:sp>
          <p:pic>
            <p:nvPicPr>
              <p:cNvPr id="26" name="图片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6537" y="3450"/>
                <a:ext cx="500" cy="486"/>
              </a:xfrm>
              <a:prstGeom prst="rect">
                <a:avLst/>
              </a:prstGeom>
            </p:spPr>
          </p:pic>
          <p:pic>
            <p:nvPicPr>
              <p:cNvPr id="45" name="图片 4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12094" y="3399"/>
                <a:ext cx="500" cy="486"/>
              </a:xfrm>
              <a:prstGeom prst="rect">
                <a:avLst/>
              </a:prstGeom>
            </p:spPr>
          </p:pic>
          <p:sp>
            <p:nvSpPr>
              <p:cNvPr id="31" name="文本框 30">
                <a:extLst>
                  <a:ext uri="{FF2B5EF4-FFF2-40B4-BE49-F238E27FC236}">
                    <a16:creationId xmlns:a16="http://schemas.microsoft.com/office/drawing/2014/main" id="{92C5A701-75F7-41D9-9263-94AA2692CE6F}"/>
                  </a:ext>
                </a:extLst>
              </p:cNvPr>
              <p:cNvSpPr txBox="1"/>
              <p:nvPr/>
            </p:nvSpPr>
            <p:spPr>
              <a:xfrm>
                <a:off x="12894" y="4920"/>
                <a:ext cx="4008" cy="565"/>
              </a:xfrm>
              <a:prstGeom prst="rect">
                <a:avLst/>
              </a:prstGeom>
              <a:solidFill>
                <a:srgbClr val="22B2B0"/>
              </a:solidFill>
            </p:spPr>
            <p:txBody>
              <a:bodyPr wrap="square" rtlCol="0" anchor="t">
                <a:spAutoFit/>
              </a:bodyPr>
              <a:lstStyle/>
              <a:p>
                <a:pPr indent="0" algn="l"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a:t>
                </a:r>
                <a:r>
                  <a:rPr lang="en-US" altLang="zh-CN" b="1" kern="0" dirty="0">
                    <a:solidFill>
                      <a:schemeClr val="bg1"/>
                    </a:solidFill>
                    <a:latin typeface="微软雅黑" panose="020B0503020204020204" charset="-122"/>
                    <a:ea typeface="微软雅黑" panose="020B0503020204020204" charset="-122"/>
                    <a:sym typeface="+mn-ea"/>
                  </a:rPr>
                  <a:t>4</a:t>
                </a:r>
                <a:r>
                  <a:rPr lang="zh-CN" altLang="en-US" b="1" kern="0" dirty="0">
                    <a:solidFill>
                      <a:schemeClr val="bg1"/>
                    </a:solidFill>
                    <a:latin typeface="微软雅黑" panose="020B0503020204020204" charset="-122"/>
                    <a:ea typeface="微软雅黑" panose="020B0503020204020204" charset="-122"/>
                    <a:sym typeface="+mn-ea"/>
                  </a:rPr>
                  <a:t>）</a:t>
                </a:r>
                <a:r>
                  <a:rPr lang="en-US" altLang="zh-CN" b="1" kern="0" dirty="0">
                    <a:solidFill>
                      <a:schemeClr val="bg1"/>
                    </a:solidFill>
                    <a:latin typeface="微软雅黑" panose="020B0503020204020204" charset="-122"/>
                    <a:ea typeface="微软雅黑" panose="020B0503020204020204" charset="-122"/>
                    <a:sym typeface="+mn-ea"/>
                  </a:rPr>
                  <a:t>3D </a:t>
                </a:r>
                <a:r>
                  <a:rPr lang="zh-CN" altLang="en-US" b="1" kern="0" dirty="0">
                    <a:solidFill>
                      <a:schemeClr val="bg1"/>
                    </a:solidFill>
                    <a:latin typeface="微软雅黑" panose="020B0503020204020204" charset="-122"/>
                    <a:ea typeface="微软雅黑" panose="020B0503020204020204" charset="-122"/>
                    <a:sym typeface="+mn-ea"/>
                  </a:rPr>
                  <a:t>打印机设置</a:t>
                </a:r>
              </a:p>
            </p:txBody>
          </p:sp>
          <p:pic>
            <p:nvPicPr>
              <p:cNvPr id="32" name="图片 31">
                <a:extLst>
                  <a:ext uri="{FF2B5EF4-FFF2-40B4-BE49-F238E27FC236}">
                    <a16:creationId xmlns:a16="http://schemas.microsoft.com/office/drawing/2014/main" id="{8434C40C-DC88-4212-92A5-A8251EC877C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flipV="1">
                <a:off x="14598" y="4198"/>
                <a:ext cx="500" cy="486"/>
              </a:xfrm>
              <a:prstGeom prst="rect">
                <a:avLst/>
              </a:prstGeom>
            </p:spPr>
          </p:pic>
          <p:sp>
            <p:nvSpPr>
              <p:cNvPr id="33" name="文本框 32">
                <a:extLst>
                  <a:ext uri="{FF2B5EF4-FFF2-40B4-BE49-F238E27FC236}">
                    <a16:creationId xmlns:a16="http://schemas.microsoft.com/office/drawing/2014/main" id="{AB900998-AF92-471E-8F93-FCADDD4556E2}"/>
                  </a:ext>
                </a:extLst>
              </p:cNvPr>
              <p:cNvSpPr txBox="1"/>
              <p:nvPr/>
            </p:nvSpPr>
            <p:spPr>
              <a:xfrm>
                <a:off x="7150" y="4939"/>
                <a:ext cx="4649" cy="565"/>
              </a:xfrm>
              <a:prstGeom prst="rect">
                <a:avLst/>
              </a:prstGeom>
              <a:solidFill>
                <a:srgbClr val="22B2B0"/>
              </a:solidFill>
            </p:spPr>
            <p:txBody>
              <a:bodyPr wrap="square" rtlCol="0" anchor="t">
                <a:spAutoFit/>
              </a:bodyPr>
              <a:lstStyle/>
              <a:p>
                <a:pPr indent="0" algn="l"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a:t>
                </a:r>
                <a:r>
                  <a:rPr lang="en-US" altLang="zh-CN" b="1" kern="0" dirty="0">
                    <a:solidFill>
                      <a:schemeClr val="bg1"/>
                    </a:solidFill>
                    <a:latin typeface="微软雅黑" panose="020B0503020204020204" charset="-122"/>
                    <a:ea typeface="微软雅黑" panose="020B0503020204020204" charset="-122"/>
                    <a:sym typeface="+mn-ea"/>
                  </a:rPr>
                  <a:t>5</a:t>
                </a:r>
                <a:r>
                  <a:rPr lang="zh-CN" altLang="en-US" b="1" kern="0" dirty="0">
                    <a:solidFill>
                      <a:schemeClr val="bg1"/>
                    </a:solidFill>
                    <a:latin typeface="微软雅黑" panose="020B0503020204020204" charset="-122"/>
                    <a:ea typeface="微软雅黑" panose="020B0503020204020204" charset="-122"/>
                    <a:sym typeface="+mn-ea"/>
                  </a:rPr>
                  <a:t>）打印结束后移出产品</a:t>
                </a:r>
              </a:p>
            </p:txBody>
          </p:sp>
          <p:sp>
            <p:nvSpPr>
              <p:cNvPr id="34" name="文本框 33">
                <a:extLst>
                  <a:ext uri="{FF2B5EF4-FFF2-40B4-BE49-F238E27FC236}">
                    <a16:creationId xmlns:a16="http://schemas.microsoft.com/office/drawing/2014/main" id="{E06BBE0C-95A0-4317-B5DD-AB5B3AAB395E}"/>
                  </a:ext>
                </a:extLst>
              </p:cNvPr>
              <p:cNvSpPr txBox="1"/>
              <p:nvPr/>
            </p:nvSpPr>
            <p:spPr>
              <a:xfrm>
                <a:off x="2162" y="4920"/>
                <a:ext cx="4008" cy="565"/>
              </a:xfrm>
              <a:prstGeom prst="rect">
                <a:avLst/>
              </a:prstGeom>
              <a:solidFill>
                <a:srgbClr val="22B2B0"/>
              </a:solidFill>
            </p:spPr>
            <p:txBody>
              <a:bodyPr wrap="square" rtlCol="0" anchor="t">
                <a:spAutoFit/>
              </a:bodyPr>
              <a:lstStyle/>
              <a:p>
                <a:pPr indent="0" algn="l"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a:t>
                </a:r>
                <a:r>
                  <a:rPr lang="en-US" altLang="zh-CN" b="1" kern="0" dirty="0">
                    <a:solidFill>
                      <a:schemeClr val="bg1"/>
                    </a:solidFill>
                    <a:latin typeface="微软雅黑" panose="020B0503020204020204" charset="-122"/>
                    <a:ea typeface="微软雅黑" panose="020B0503020204020204" charset="-122"/>
                    <a:sym typeface="+mn-ea"/>
                  </a:rPr>
                  <a:t>6</a:t>
                </a:r>
                <a:r>
                  <a:rPr lang="zh-CN" altLang="en-US" b="1" kern="0" dirty="0">
                    <a:solidFill>
                      <a:schemeClr val="bg1"/>
                    </a:solidFill>
                    <a:latin typeface="微软雅黑" panose="020B0503020204020204" charset="-122"/>
                    <a:ea typeface="微软雅黑" panose="020B0503020204020204" charset="-122"/>
                    <a:sym typeface="+mn-ea"/>
                  </a:rPr>
                  <a:t>）模型物化后处理</a:t>
                </a:r>
              </a:p>
            </p:txBody>
          </p:sp>
          <p:pic>
            <p:nvPicPr>
              <p:cNvPr id="35" name="图片 34">
                <a:extLst>
                  <a:ext uri="{FF2B5EF4-FFF2-40B4-BE49-F238E27FC236}">
                    <a16:creationId xmlns:a16="http://schemas.microsoft.com/office/drawing/2014/main" id="{359E4347-BC1B-4849-B0D0-BDF6E1344B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V="1">
                <a:off x="12040" y="4959"/>
                <a:ext cx="500" cy="486"/>
              </a:xfrm>
              <a:prstGeom prst="rect">
                <a:avLst/>
              </a:prstGeom>
            </p:spPr>
          </p:pic>
          <p:pic>
            <p:nvPicPr>
              <p:cNvPr id="36" name="图片 35">
                <a:extLst>
                  <a:ext uri="{FF2B5EF4-FFF2-40B4-BE49-F238E27FC236}">
                    <a16:creationId xmlns:a16="http://schemas.microsoft.com/office/drawing/2014/main" id="{AED6FF91-F047-4C8E-AB95-F3054C2ACB7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V="1">
                <a:off x="6483" y="4978"/>
                <a:ext cx="500" cy="486"/>
              </a:xfrm>
              <a:prstGeom prst="rect">
                <a:avLst/>
              </a:prstGeom>
            </p:spPr>
          </p:pic>
        </p:grpSp>
      </p:grpSp>
      <p:sp>
        <p:nvSpPr>
          <p:cNvPr id="53" name="MH_SubTitle_1"/>
          <p:cNvSpPr txBox="1"/>
          <p:nvPr>
            <p:custDataLst>
              <p:tags r:id="rId1"/>
            </p:custDataLst>
          </p:nvPr>
        </p:nvSpPr>
        <p:spPr>
          <a:xfrm>
            <a:off x="9695815" y="1195705"/>
            <a:ext cx="1639570" cy="368300"/>
          </a:xfrm>
          <a:prstGeom prst="rect">
            <a:avLst/>
          </a:prstGeom>
          <a:noFill/>
          <a:ln w="25400">
            <a:noFill/>
          </a:ln>
        </p:spPr>
        <p:txBody>
          <a:bodyPr wrap="square" lIns="119989" tIns="0" rIns="119989" bIns="0" anchor="t"/>
          <a:lstStyle/>
          <a:p>
            <a:pPr algn="ctr" defTabSz="914400">
              <a:lnSpc>
                <a:spcPct val="120000"/>
              </a:lnSpc>
              <a:buClr>
                <a:srgbClr val="414455"/>
              </a:buClr>
            </a:pPr>
            <a:r>
              <a:rPr lang="zh-CN" altLang="en-US" kern="0" dirty="0">
                <a:solidFill>
                  <a:srgbClr val="FF0000"/>
                </a:solidFill>
                <a:latin typeface="微软雅黑" panose="020B0503020204020204" charset="-122"/>
                <a:ea typeface="微软雅黑" panose="020B0503020204020204" charset="-122"/>
                <a:sym typeface="+mn-lt"/>
              </a:rPr>
              <a:t>打印模型</a:t>
            </a:r>
            <a:r>
              <a:rPr lang="en-US" altLang="zh-CN" sz="1800" kern="0" dirty="0" err="1">
                <a:solidFill>
                  <a:srgbClr val="FF0000"/>
                </a:solidFill>
                <a:latin typeface="微软雅黑" panose="020B0503020204020204" charset="-122"/>
                <a:ea typeface="微软雅黑" panose="020B0503020204020204" charset="-122"/>
                <a:sym typeface="+mn-lt"/>
              </a:rPr>
              <a:t>步骤</a:t>
            </a:r>
            <a:endParaRPr lang="en-US" altLang="zh-CN" sz="1800" kern="0" dirty="0">
              <a:solidFill>
                <a:srgbClr val="FF0000"/>
              </a:solidFill>
              <a:latin typeface="微软雅黑" panose="020B0503020204020204" charset="-122"/>
              <a:ea typeface="微软雅黑" panose="020B0503020204020204" charset="-122"/>
              <a:sym typeface="+mn-lt"/>
            </a:endParaRPr>
          </a:p>
        </p:txBody>
      </p:sp>
      <p:grpSp>
        <p:nvGrpSpPr>
          <p:cNvPr id="37" name="组合 36">
            <a:extLst>
              <a:ext uri="{FF2B5EF4-FFF2-40B4-BE49-F238E27FC236}">
                <a16:creationId xmlns:a16="http://schemas.microsoft.com/office/drawing/2014/main" id="{5BC7145B-D5AB-416D-B5F5-672A905404D8}"/>
              </a:ext>
            </a:extLst>
          </p:cNvPr>
          <p:cNvGrpSpPr/>
          <p:nvPr/>
        </p:nvGrpSpPr>
        <p:grpSpPr>
          <a:xfrm>
            <a:off x="0" y="-26670"/>
            <a:ext cx="12459970" cy="904875"/>
            <a:chOff x="0" y="-42"/>
            <a:chExt cx="19622" cy="1425"/>
          </a:xfrm>
        </p:grpSpPr>
        <p:sp>
          <p:nvSpPr>
            <p:cNvPr id="38" name="矩形 37">
              <a:extLst>
                <a:ext uri="{FF2B5EF4-FFF2-40B4-BE49-F238E27FC236}">
                  <a16:creationId xmlns:a16="http://schemas.microsoft.com/office/drawing/2014/main" id="{89E6E763-7D50-4FDC-90F4-60D14146B325}"/>
                </a:ext>
              </a:extLst>
            </p:cNvPr>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9" name="组合 38">
              <a:extLst>
                <a:ext uri="{FF2B5EF4-FFF2-40B4-BE49-F238E27FC236}">
                  <a16:creationId xmlns:a16="http://schemas.microsoft.com/office/drawing/2014/main" id="{FB74666A-C001-4492-A366-D6AC46931D75}"/>
                </a:ext>
              </a:extLst>
            </p:cNvPr>
            <p:cNvGrpSpPr/>
            <p:nvPr/>
          </p:nvGrpSpPr>
          <p:grpSpPr>
            <a:xfrm>
              <a:off x="302" y="184"/>
              <a:ext cx="1304" cy="1199"/>
              <a:chOff x="756" y="1232"/>
              <a:chExt cx="1304" cy="1199"/>
            </a:xfrm>
          </p:grpSpPr>
          <p:sp>
            <p:nvSpPr>
              <p:cNvPr id="43" name="矩形 42">
                <a:extLst>
                  <a:ext uri="{FF2B5EF4-FFF2-40B4-BE49-F238E27FC236}">
                    <a16:creationId xmlns:a16="http://schemas.microsoft.com/office/drawing/2014/main" id="{53F1FD79-DF08-484D-BF02-F479E5B08441}"/>
                  </a:ext>
                </a:extLst>
              </p:cNvPr>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a:extLst>
                  <a:ext uri="{FF2B5EF4-FFF2-40B4-BE49-F238E27FC236}">
                    <a16:creationId xmlns:a16="http://schemas.microsoft.com/office/drawing/2014/main" id="{E99A0EEB-530E-4DBA-9FFC-56C201AE8C56}"/>
                  </a:ext>
                </a:extLst>
              </p:cNvPr>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a:extLst>
                  <a:ext uri="{FF2B5EF4-FFF2-40B4-BE49-F238E27FC236}">
                    <a16:creationId xmlns:a16="http://schemas.microsoft.com/office/drawing/2014/main" id="{23E15CCA-6C67-4834-9B3D-D9A64B391993}"/>
                  </a:ext>
                </a:extLst>
              </p:cNvPr>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文本框 39">
              <a:extLst>
                <a:ext uri="{FF2B5EF4-FFF2-40B4-BE49-F238E27FC236}">
                  <a16:creationId xmlns:a16="http://schemas.microsoft.com/office/drawing/2014/main" id="{EA8FF774-26B6-4AAA-A77C-5C9D171FB28E}"/>
                </a:ext>
              </a:extLst>
            </p:cNvPr>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41" name="矩形 40">
              <a:extLst>
                <a:ext uri="{FF2B5EF4-FFF2-40B4-BE49-F238E27FC236}">
                  <a16:creationId xmlns:a16="http://schemas.microsoft.com/office/drawing/2014/main" id="{66EFAF4D-90FB-48EA-A1D9-8337032142BC}"/>
                </a:ext>
              </a:extLst>
            </p:cNvPr>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a:extLst>
                <a:ext uri="{FF2B5EF4-FFF2-40B4-BE49-F238E27FC236}">
                  <a16:creationId xmlns:a16="http://schemas.microsoft.com/office/drawing/2014/main" id="{41349053-A765-42C5-AC26-417170B3901F}"/>
                </a:ext>
              </a:extLst>
            </p:cNvPr>
            <p:cNvSpPr txBox="1"/>
            <p:nvPr/>
          </p:nvSpPr>
          <p:spPr>
            <a:xfrm>
              <a:off x="13228" y="71"/>
              <a:ext cx="6394" cy="727"/>
            </a:xfrm>
            <a:prstGeom prst="rect">
              <a:avLst/>
            </a:prstGeom>
            <a:noFill/>
          </p:spPr>
          <p:txBody>
            <a:bodyPr wrap="squar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3  </a:t>
              </a:r>
              <a:r>
                <a:rPr lang="zh-CN" altLang="en-US" sz="2400" b="1" dirty="0">
                  <a:solidFill>
                    <a:srgbClr val="FFFF00"/>
                  </a:solidFill>
                  <a:sym typeface="+mn-ea"/>
                </a:rPr>
                <a:t>发布室内装修模型</a:t>
              </a:r>
            </a:p>
          </p:txBody>
        </p:sp>
      </p:grpSp>
      <p:sp>
        <p:nvSpPr>
          <p:cNvPr id="67" name="文本框 66">
            <a:extLst>
              <a:ext uri="{FF2B5EF4-FFF2-40B4-BE49-F238E27FC236}">
                <a16:creationId xmlns:a16="http://schemas.microsoft.com/office/drawing/2014/main" id="{6EA60571-B7BF-4B35-B95E-E6291758DC6D}"/>
              </a:ext>
            </a:extLst>
          </p:cNvPr>
          <p:cNvSpPr txBox="1"/>
          <p:nvPr/>
        </p:nvSpPr>
        <p:spPr>
          <a:xfrm>
            <a:off x="1116768" y="4899179"/>
            <a:ext cx="9958464" cy="707886"/>
          </a:xfrm>
          <a:prstGeom prst="rect">
            <a:avLst/>
          </a:prstGeom>
          <a:noFill/>
        </p:spPr>
        <p:txBody>
          <a:bodyPr wrap="square" rtlCol="0" anchor="t">
            <a:spAutoFit/>
          </a:bodyPr>
          <a:lstStyle/>
          <a:p>
            <a:pPr indent="508000" fontAlgn="auto">
              <a:extLst>
                <a:ext uri="{35155182-B16C-46BC-9424-99874614C6A1}">
                  <wpsdc:indentchars xmlns="" xmlns:wpsdc="http://www.wps.cn/officeDocument/2017/drawingmlCustomData" val="200" checksum="282533468"/>
                </a:ext>
              </a:extLst>
            </a:pPr>
            <a:r>
              <a:rPr lang="zh-CN" altLang="en-US" sz="2000" dirty="0">
                <a:solidFill>
                  <a:srgbClr val="F65738"/>
                </a:solidFill>
              </a:rPr>
              <a:t>汇报设计工作内容及工作过程，分享、展示自己的创意设计，请有关人员对项目工作进行评价打分</a:t>
            </a:r>
          </a:p>
        </p:txBody>
      </p:sp>
      <p:grpSp>
        <p:nvGrpSpPr>
          <p:cNvPr id="68" name="组合 67">
            <a:extLst>
              <a:ext uri="{FF2B5EF4-FFF2-40B4-BE49-F238E27FC236}">
                <a16:creationId xmlns:a16="http://schemas.microsoft.com/office/drawing/2014/main" id="{5064E57D-0D7D-4F5A-808E-1333DD53620F}"/>
              </a:ext>
            </a:extLst>
          </p:cNvPr>
          <p:cNvGrpSpPr/>
          <p:nvPr/>
        </p:nvGrpSpPr>
        <p:grpSpPr>
          <a:xfrm>
            <a:off x="1352353" y="4100349"/>
            <a:ext cx="2395855" cy="429260"/>
            <a:chOff x="756" y="1873"/>
            <a:chExt cx="3773" cy="676"/>
          </a:xfrm>
        </p:grpSpPr>
        <p:sp>
          <p:nvSpPr>
            <p:cNvPr id="69" name="文本框 68">
              <a:extLst>
                <a:ext uri="{FF2B5EF4-FFF2-40B4-BE49-F238E27FC236}">
                  <a16:creationId xmlns:a16="http://schemas.microsoft.com/office/drawing/2014/main" id="{256CA648-38FA-42FB-ACFA-D3AAB04A39C6}"/>
                </a:ext>
              </a:extLst>
            </p:cNvPr>
            <p:cNvSpPr txBox="1"/>
            <p:nvPr/>
          </p:nvSpPr>
          <p:spPr>
            <a:xfrm>
              <a:off x="1887" y="1873"/>
              <a:ext cx="2643" cy="677"/>
            </a:xfrm>
            <a:prstGeom prst="rect">
              <a:avLst/>
            </a:prstGeom>
            <a:noFill/>
          </p:spPr>
          <p:txBody>
            <a:bodyPr wrap="square" rtlCol="0">
              <a:spAutoFit/>
            </a:bodyPr>
            <a:lstStyle/>
            <a:p>
              <a:r>
                <a:rPr lang="zh-CN" altLang="en-US"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rPr>
                <a:t>展示模型</a:t>
              </a:r>
              <a:endParaRPr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sp>
          <p:nvSpPr>
            <p:cNvPr id="70" name="圆角矩形 12">
              <a:extLst>
                <a:ext uri="{FF2B5EF4-FFF2-40B4-BE49-F238E27FC236}">
                  <a16:creationId xmlns:a16="http://schemas.microsoft.com/office/drawing/2014/main" id="{1F5E0B43-9526-4293-8702-2AF6590A5E32}"/>
                </a:ext>
              </a:extLst>
            </p:cNvPr>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b="1" dirty="0">
                  <a:solidFill>
                    <a:schemeClr val="bg1"/>
                  </a:solidFill>
                </a:rPr>
                <a:t>2</a:t>
              </a:r>
            </a:p>
          </p:txBody>
        </p:sp>
      </p:grpSp>
    </p:spTree>
    <p:extLst>
      <p:ext uri="{BB962C8B-B14F-4D97-AF65-F5344CB8AC3E}">
        <p14:creationId xmlns:p14="http://schemas.microsoft.com/office/powerpoint/2010/main" val="239521408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项目分享</a:t>
              </a: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2" name="组合 31"/>
          <p:cNvGrpSpPr/>
          <p:nvPr/>
        </p:nvGrpSpPr>
        <p:grpSpPr>
          <a:xfrm>
            <a:off x="1429385" y="3790315"/>
            <a:ext cx="9500870" cy="993140"/>
            <a:chOff x="2069" y="7926"/>
            <a:chExt cx="14962" cy="1564"/>
          </a:xfrm>
        </p:grpSpPr>
        <p:sp>
          <p:nvSpPr>
            <p:cNvPr id="31" name="矩形 30"/>
            <p:cNvSpPr/>
            <p:nvPr/>
          </p:nvSpPr>
          <p:spPr>
            <a:xfrm>
              <a:off x="4613" y="7928"/>
              <a:ext cx="12411" cy="1562"/>
            </a:xfrm>
            <a:prstGeom prst="rect">
              <a:avLst/>
            </a:prstGeom>
            <a:solidFill>
              <a:srgbClr val="1E88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2069" y="7926"/>
              <a:ext cx="2544" cy="1563"/>
            </a:xfrm>
            <a:prstGeom prst="rect">
              <a:avLst/>
            </a:prstGeom>
            <a:solidFill>
              <a:srgbClr val="FFCA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文本框 99"/>
            <p:cNvSpPr txBox="1"/>
            <p:nvPr/>
          </p:nvSpPr>
          <p:spPr>
            <a:xfrm>
              <a:off x="2343" y="8238"/>
              <a:ext cx="2009" cy="822"/>
            </a:xfrm>
            <a:prstGeom prst="rect">
              <a:avLst/>
            </a:prstGeom>
            <a:noFill/>
            <a:ln w="9525">
              <a:noFill/>
            </a:ln>
          </p:spPr>
          <p:txBody>
            <a:bodyPr wrap="square">
              <a:spAutoFit/>
            </a:bodyPr>
            <a:lstStyle/>
            <a:p>
              <a:pPr indent="0" algn="dist"/>
              <a:r>
                <a:rPr 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方案</a:t>
              </a:r>
              <a:r>
                <a:rPr lang="en-US" alt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2</a:t>
              </a:r>
            </a:p>
          </p:txBody>
        </p:sp>
        <p:sp>
          <p:nvSpPr>
            <p:cNvPr id="30" name="文本框 29"/>
            <p:cNvSpPr txBox="1"/>
            <p:nvPr/>
          </p:nvSpPr>
          <p:spPr>
            <a:xfrm>
              <a:off x="4960" y="8044"/>
              <a:ext cx="12071" cy="1210"/>
            </a:xfrm>
            <a:prstGeom prst="rect">
              <a:avLst/>
            </a:prstGeom>
            <a:noFill/>
            <a:ln w="9525">
              <a:noFill/>
            </a:ln>
          </p:spPr>
          <p:txBody>
            <a:bodyPr wrap="square">
              <a:spAutoFit/>
            </a:bodyPr>
            <a:lstStyle/>
            <a:p>
              <a:pPr indent="457200" fontAlgn="auto"/>
              <a:r>
                <a:rPr lang="zh-CN" altLang="en-US" sz="2200">
                  <a:solidFill>
                    <a:schemeClr val="bg1"/>
                  </a:solidFill>
                  <a:latin typeface="微软雅黑" panose="020B0503020204020204" charset="-122"/>
                  <a:ea typeface="微软雅黑" panose="020B0503020204020204" charset="-122"/>
                  <a:cs typeface="微软雅黑" panose="020B0503020204020204" charset="-122"/>
                  <a:sym typeface="+mn-ea"/>
                </a:rPr>
                <a:t>由学生代表与指导教师组成项目评审组，各工作团队制作汇报材料并进行答辩。</a:t>
              </a:r>
              <a:endParaRPr lang="zh-CN" altLang="en-US" sz="2200" b="0" spc="100">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grpSp>
      <p:grpSp>
        <p:nvGrpSpPr>
          <p:cNvPr id="4" name="组合 3"/>
          <p:cNvGrpSpPr/>
          <p:nvPr/>
        </p:nvGrpSpPr>
        <p:grpSpPr>
          <a:xfrm>
            <a:off x="1427480" y="2117090"/>
            <a:ext cx="9500870" cy="993140"/>
            <a:chOff x="2069" y="7926"/>
            <a:chExt cx="14962" cy="1564"/>
          </a:xfrm>
        </p:grpSpPr>
        <p:sp>
          <p:nvSpPr>
            <p:cNvPr id="5" name="矩形 4"/>
            <p:cNvSpPr/>
            <p:nvPr/>
          </p:nvSpPr>
          <p:spPr>
            <a:xfrm>
              <a:off x="4613" y="7928"/>
              <a:ext cx="12411" cy="1562"/>
            </a:xfrm>
            <a:prstGeom prst="rect">
              <a:avLst/>
            </a:prstGeom>
            <a:solidFill>
              <a:srgbClr val="1E88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069" y="7926"/>
              <a:ext cx="2544" cy="1563"/>
            </a:xfrm>
            <a:prstGeom prst="rect">
              <a:avLst/>
            </a:prstGeom>
            <a:solidFill>
              <a:srgbClr val="FFCA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2343" y="8238"/>
              <a:ext cx="2009" cy="822"/>
            </a:xfrm>
            <a:prstGeom prst="rect">
              <a:avLst/>
            </a:prstGeom>
            <a:noFill/>
            <a:ln w="9525">
              <a:noFill/>
            </a:ln>
          </p:spPr>
          <p:txBody>
            <a:bodyPr wrap="square">
              <a:spAutoFit/>
            </a:bodyPr>
            <a:lstStyle/>
            <a:p>
              <a:pPr indent="0" algn="dist"/>
              <a:r>
                <a:rPr 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方案</a:t>
              </a:r>
              <a:r>
                <a:rPr lang="en-US" alt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1</a:t>
              </a:r>
            </a:p>
          </p:txBody>
        </p:sp>
        <p:sp>
          <p:nvSpPr>
            <p:cNvPr id="8" name="文本框 7"/>
            <p:cNvSpPr txBox="1"/>
            <p:nvPr/>
          </p:nvSpPr>
          <p:spPr>
            <a:xfrm>
              <a:off x="4960" y="8044"/>
              <a:ext cx="12071" cy="1210"/>
            </a:xfrm>
            <a:prstGeom prst="rect">
              <a:avLst/>
            </a:prstGeom>
            <a:noFill/>
            <a:ln w="9525">
              <a:noFill/>
            </a:ln>
          </p:spPr>
          <p:txBody>
            <a:bodyPr wrap="square">
              <a:spAutoFit/>
            </a:bodyPr>
            <a:lstStyle/>
            <a:p>
              <a:pPr indent="457200" fontAlgn="auto"/>
              <a:r>
                <a:rPr lang="zh-CN" altLang="en-US" sz="2200">
                  <a:solidFill>
                    <a:schemeClr val="bg1"/>
                  </a:solidFill>
                  <a:latin typeface="微软雅黑" panose="020B0503020204020204" charset="-122"/>
                  <a:ea typeface="微软雅黑" panose="020B0503020204020204" charset="-122"/>
                  <a:cs typeface="微软雅黑" panose="020B0503020204020204" charset="-122"/>
                  <a:sym typeface="+mn-ea"/>
                </a:rPr>
                <a:t>各工作团队展示交流项目，谈谈自己的心得体会，并选派代表分享交流。</a:t>
              </a:r>
              <a:endParaRPr lang="zh-CN" altLang="en-US" sz="2200" b="0" spc="100">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grpSp>
    </p:spTree>
    <p:extLst>
      <p:ext uri="{BB962C8B-B14F-4D97-AF65-F5344CB8AC3E}">
        <p14:creationId xmlns:p14="http://schemas.microsoft.com/office/powerpoint/2010/main" val="4162477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635" y="3212999"/>
            <a:ext cx="12192000" cy="3650715"/>
          </a:xfrm>
          <a:prstGeom prst="rect">
            <a:avLst/>
          </a:prstGeom>
          <a:solidFill>
            <a:srgbClr val="E4EBEA"/>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项目分析</a:t>
              </a: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552450" y="1269365"/>
            <a:ext cx="11110595" cy="1858970"/>
          </a:xfrm>
          <a:prstGeom prst="rect">
            <a:avLst/>
          </a:prstGeom>
          <a:noFill/>
        </p:spPr>
        <p:txBody>
          <a:bodyPr wrap="square" rtlCol="0" anchor="t">
            <a:spAutoFit/>
          </a:bodyPr>
          <a:lstStyle/>
          <a:p>
            <a:pPr indent="508000" fontAlgn="auto">
              <a:lnSpc>
                <a:spcPts val="2800"/>
              </a:lnSpc>
              <a:extLst>
                <a:ext uri="{35155182-B16C-46BC-9424-99874614C6A1}">
                  <wpsdc:indentchars xmlns="" xmlns:wpsdc="http://www.wps.cn/officeDocument/2017/drawingmlCustomData" val="200" checksum="282533468"/>
                </a:ext>
              </a:extLst>
            </a:pPr>
            <a:r>
              <a:rPr lang="zh-CN" altLang="en-US" sz="2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小小所在的三维设计创客团队对项目进行了初步分析，拟定了项目计划并划分了任务组开展工作。首先由市场调研组调研人们使用手机支架的详细情况，收集、整理人们的需求，绘制出手机支架草图；然后由模型设计组根据草图初步绘制出满足用户需要的手机支架模型，并打印出三维模型进行试用，再根据试用反馈情况对模型进行修改；最后根据具体情况安排进行网络发布、三维模型的打印等。</a:t>
            </a:r>
          </a:p>
        </p:txBody>
      </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4980083" y="6452870"/>
            <a:ext cx="2231835" cy="380256"/>
          </a:xfrm>
          <a:prstGeom prst="rect">
            <a:avLst/>
          </a:prstGeom>
          <a:noFill/>
        </p:spPr>
        <p:txBody>
          <a:bodyPr wrap="square" rtlCol="0" anchor="t">
            <a:spAutoFit/>
          </a:bodyPr>
          <a:lstStyle/>
          <a:p>
            <a:r>
              <a:rPr lang="zh-CN" altLang="en-US" dirty="0"/>
              <a:t>手机支架参考效果</a:t>
            </a:r>
          </a:p>
        </p:txBody>
      </p:sp>
      <p:grpSp>
        <p:nvGrpSpPr>
          <p:cNvPr id="13" name="组合 12">
            <a:extLst>
              <a:ext uri="{FF2B5EF4-FFF2-40B4-BE49-F238E27FC236}">
                <a16:creationId xmlns:a16="http://schemas.microsoft.com/office/drawing/2014/main" id="{D27D9854-244F-47DE-A77C-0447A2868EAF}"/>
              </a:ext>
            </a:extLst>
          </p:cNvPr>
          <p:cNvGrpSpPr/>
          <p:nvPr/>
        </p:nvGrpSpPr>
        <p:grpSpPr>
          <a:xfrm>
            <a:off x="3154367" y="3596616"/>
            <a:ext cx="6109633" cy="2568384"/>
            <a:chOff x="3154367" y="3596616"/>
            <a:chExt cx="6109633" cy="2568384"/>
          </a:xfrm>
        </p:grpSpPr>
        <p:pic>
          <p:nvPicPr>
            <p:cNvPr id="5" name="图片 4">
              <a:extLst>
                <a:ext uri="{FF2B5EF4-FFF2-40B4-BE49-F238E27FC236}">
                  <a16:creationId xmlns:a16="http://schemas.microsoft.com/office/drawing/2014/main" id="{98ACE560-AC05-4742-BED9-477E28229DAB}"/>
                </a:ext>
              </a:extLst>
            </p:cNvPr>
            <p:cNvPicPr>
              <a:picLocks noChangeAspect="1"/>
            </p:cNvPicPr>
            <p:nvPr/>
          </p:nvPicPr>
          <p:blipFill>
            <a:blip r:embed="rId2"/>
            <a:stretch>
              <a:fillRect/>
            </a:stretch>
          </p:blipFill>
          <p:spPr>
            <a:xfrm>
              <a:off x="5344283" y="3596616"/>
              <a:ext cx="1872000" cy="2568384"/>
            </a:xfrm>
            <a:prstGeom prst="rect">
              <a:avLst/>
            </a:prstGeom>
          </p:spPr>
        </p:pic>
        <p:pic>
          <p:nvPicPr>
            <p:cNvPr id="7" name="图片 6">
              <a:extLst>
                <a:ext uri="{FF2B5EF4-FFF2-40B4-BE49-F238E27FC236}">
                  <a16:creationId xmlns:a16="http://schemas.microsoft.com/office/drawing/2014/main" id="{61B303E8-D7FD-4343-953E-E0206B8EA734}"/>
                </a:ext>
              </a:extLst>
            </p:cNvPr>
            <p:cNvPicPr>
              <a:picLocks noChangeAspect="1"/>
            </p:cNvPicPr>
            <p:nvPr/>
          </p:nvPicPr>
          <p:blipFill>
            <a:blip r:embed="rId3"/>
            <a:stretch>
              <a:fillRect/>
            </a:stretch>
          </p:blipFill>
          <p:spPr>
            <a:xfrm>
              <a:off x="3154367" y="3598200"/>
              <a:ext cx="1790005" cy="2566800"/>
            </a:xfrm>
            <a:prstGeom prst="rect">
              <a:avLst/>
            </a:prstGeom>
          </p:spPr>
        </p:pic>
        <p:pic>
          <p:nvPicPr>
            <p:cNvPr id="9" name="图片 8">
              <a:extLst>
                <a:ext uri="{FF2B5EF4-FFF2-40B4-BE49-F238E27FC236}">
                  <a16:creationId xmlns:a16="http://schemas.microsoft.com/office/drawing/2014/main" id="{DA18B593-E239-413A-A0A4-473D652227DF}"/>
                </a:ext>
              </a:extLst>
            </p:cNvPr>
            <p:cNvPicPr>
              <a:picLocks noChangeAspect="1"/>
            </p:cNvPicPr>
            <p:nvPr/>
          </p:nvPicPr>
          <p:blipFill>
            <a:blip r:embed="rId4"/>
            <a:stretch>
              <a:fillRect/>
            </a:stretch>
          </p:blipFill>
          <p:spPr>
            <a:xfrm>
              <a:off x="7534200" y="3598200"/>
              <a:ext cx="1729800" cy="2566800"/>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项目评价</a:t>
              </a: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552450" y="1269365"/>
            <a:ext cx="11110595" cy="450215"/>
          </a:xfrm>
          <a:prstGeom prst="rect">
            <a:avLst/>
          </a:prstGeom>
          <a:noFill/>
        </p:spPr>
        <p:txBody>
          <a:bodyPr wrap="square" rtlCol="0" anchor="t">
            <a:spAutoFit/>
          </a:bodyPr>
          <a:lstStyle/>
          <a:p>
            <a:pPr indent="508000" fontAlgn="auto">
              <a:lnSpc>
                <a:spcPts val="2800"/>
              </a:lnSpc>
              <a:extLst>
                <a:ext uri="{35155182-B16C-46BC-9424-99874614C6A1}">
                  <wpsdc:indentchars xmlns="" xmlns:wpsdc="http://www.wps.cn/officeDocument/2017/drawingmlCustomData" val="200" checksum="282533468"/>
                </a:ext>
              </a:extLst>
            </a:pPr>
            <a:r>
              <a:rPr lang="zh-CN" altLang="en-US" sz="2000">
                <a:solidFill>
                  <a:srgbClr val="F65738"/>
                </a:solidFill>
                <a:latin typeface="微软雅黑" panose="020B0503020204020204" charset="-122"/>
                <a:ea typeface="微软雅黑" panose="020B0503020204020204" charset="-122"/>
                <a:cs typeface="微软雅黑" panose="020B0503020204020204" charset="-122"/>
              </a:rPr>
              <a:t>根据项目完成情况填涂表</a:t>
            </a:r>
          </a:p>
        </p:txBody>
      </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aphicFrame>
        <p:nvGraphicFramePr>
          <p:cNvPr id="9" name="表格 8"/>
          <p:cNvGraphicFramePr/>
          <p:nvPr>
            <p:custDataLst>
              <p:tags r:id="rId1"/>
            </p:custDataLst>
          </p:nvPr>
        </p:nvGraphicFramePr>
        <p:xfrm>
          <a:off x="1912620" y="2277110"/>
          <a:ext cx="8532495" cy="3200400"/>
        </p:xfrm>
        <a:graphic>
          <a:graphicData uri="http://schemas.openxmlformats.org/drawingml/2006/table">
            <a:tbl>
              <a:tblPr firstRow="1" bandRow="1">
                <a:tableStyleId>{5C22544A-7EE6-4342-B048-85BDC9FD1C3A}</a:tableStyleId>
              </a:tblPr>
              <a:tblGrid>
                <a:gridCol w="2503170">
                  <a:extLst>
                    <a:ext uri="{9D8B030D-6E8A-4147-A177-3AD203B41FA5}">
                      <a16:colId xmlns:a16="http://schemas.microsoft.com/office/drawing/2014/main" val="20000"/>
                    </a:ext>
                  </a:extLst>
                </a:gridCol>
                <a:gridCol w="3762375">
                  <a:extLst>
                    <a:ext uri="{9D8B030D-6E8A-4147-A177-3AD203B41FA5}">
                      <a16:colId xmlns:a16="http://schemas.microsoft.com/office/drawing/2014/main" val="20001"/>
                    </a:ext>
                  </a:extLst>
                </a:gridCol>
                <a:gridCol w="2266950">
                  <a:extLst>
                    <a:ext uri="{9D8B030D-6E8A-4147-A177-3AD203B41FA5}">
                      <a16:colId xmlns:a16="http://schemas.microsoft.com/office/drawing/2014/main" val="20002"/>
                    </a:ext>
                  </a:extLst>
                </a:gridCol>
              </a:tblGrid>
              <a:tr h="640080">
                <a:tc>
                  <a:txBody>
                    <a:bodyPr/>
                    <a:lstStyle/>
                    <a:p>
                      <a:pPr algn="ctr">
                        <a:buNone/>
                      </a:pPr>
                      <a:r>
                        <a:rPr lang="zh-CN" altLang="en-US" sz="2000">
                          <a:latin typeface="微软雅黑" panose="020B0503020204020204" charset="-122"/>
                          <a:ea typeface="微软雅黑" panose="020B0503020204020204" charset="-122"/>
                          <a:cs typeface="微软雅黑" panose="020B0503020204020204" charset="-122"/>
                        </a:rPr>
                        <a:t>类</a:t>
                      </a:r>
                      <a:r>
                        <a:rPr lang="en-US" altLang="zh-CN" sz="2000">
                          <a:latin typeface="微软雅黑" panose="020B0503020204020204" charset="-122"/>
                          <a:ea typeface="微软雅黑" panose="020B0503020204020204" charset="-122"/>
                          <a:cs typeface="微软雅黑" panose="020B0503020204020204" charset="-122"/>
                        </a:rPr>
                        <a:t>   </a:t>
                      </a:r>
                      <a:r>
                        <a:rPr lang="zh-CN" altLang="en-US" sz="2000">
                          <a:latin typeface="微软雅黑" panose="020B0503020204020204" charset="-122"/>
                          <a:ea typeface="微软雅黑" panose="020B0503020204020204" charset="-122"/>
                          <a:cs typeface="微软雅黑" panose="020B0503020204020204" charset="-122"/>
                        </a:rPr>
                        <a:t>别</a:t>
                      </a:r>
                    </a:p>
                  </a:txBody>
                  <a:tcPr>
                    <a:solidFill>
                      <a:srgbClr val="83A29D"/>
                    </a:solidFill>
                  </a:tcPr>
                </a:tc>
                <a:tc>
                  <a:txBody>
                    <a:bodyPr/>
                    <a:lstStyle/>
                    <a:p>
                      <a:pPr algn="ctr">
                        <a:buNone/>
                      </a:pPr>
                      <a:r>
                        <a:rPr lang="zh-CN" altLang="en-US" sz="2000">
                          <a:latin typeface="微软雅黑" panose="020B0503020204020204" charset="-122"/>
                          <a:ea typeface="微软雅黑" panose="020B0503020204020204" charset="-122"/>
                          <a:cs typeface="微软雅黑" panose="020B0503020204020204" charset="-122"/>
                        </a:rPr>
                        <a:t>内</a:t>
                      </a:r>
                      <a:r>
                        <a:rPr lang="en-US" altLang="zh-CN" sz="2000">
                          <a:latin typeface="微软雅黑" panose="020B0503020204020204" charset="-122"/>
                          <a:ea typeface="微软雅黑" panose="020B0503020204020204" charset="-122"/>
                          <a:cs typeface="微软雅黑" panose="020B0503020204020204" charset="-122"/>
                        </a:rPr>
                        <a:t>   </a:t>
                      </a:r>
                      <a:r>
                        <a:rPr lang="zh-CN" altLang="en-US" sz="2000">
                          <a:latin typeface="微软雅黑" panose="020B0503020204020204" charset="-122"/>
                          <a:ea typeface="微软雅黑" panose="020B0503020204020204" charset="-122"/>
                          <a:cs typeface="微软雅黑" panose="020B0503020204020204" charset="-122"/>
                        </a:rPr>
                        <a:t>容</a:t>
                      </a:r>
                    </a:p>
                  </a:txBody>
                  <a:tcPr>
                    <a:solidFill>
                      <a:srgbClr val="83A29D"/>
                    </a:solidFill>
                  </a:tcPr>
                </a:tc>
                <a:tc>
                  <a:txBody>
                    <a:bodyPr/>
                    <a:lstStyle/>
                    <a:p>
                      <a:pPr algn="ctr">
                        <a:buNone/>
                      </a:pPr>
                      <a:r>
                        <a:rPr lang="zh-CN" altLang="en-US" sz="2000">
                          <a:latin typeface="微软雅黑" panose="020B0503020204020204" charset="-122"/>
                          <a:ea typeface="微软雅黑" panose="020B0503020204020204" charset="-122"/>
                          <a:cs typeface="微软雅黑" panose="020B0503020204020204" charset="-122"/>
                        </a:rPr>
                        <a:t>评</a:t>
                      </a:r>
                      <a:r>
                        <a:rPr lang="en-US" altLang="zh-CN" sz="2000">
                          <a:latin typeface="微软雅黑" panose="020B0503020204020204" charset="-122"/>
                          <a:ea typeface="微软雅黑" panose="020B0503020204020204" charset="-122"/>
                          <a:cs typeface="微软雅黑" panose="020B0503020204020204" charset="-122"/>
                        </a:rPr>
                        <a:t>   </a:t>
                      </a:r>
                      <a:r>
                        <a:rPr lang="zh-CN" altLang="en-US" sz="2000">
                          <a:latin typeface="微软雅黑" panose="020B0503020204020204" charset="-122"/>
                          <a:ea typeface="微软雅黑" panose="020B0503020204020204" charset="-122"/>
                          <a:cs typeface="微软雅黑" panose="020B0503020204020204" charset="-122"/>
                        </a:rPr>
                        <a:t>分</a:t>
                      </a:r>
                    </a:p>
                  </a:txBody>
                  <a:tcPr>
                    <a:solidFill>
                      <a:srgbClr val="83A29D"/>
                    </a:solidFill>
                  </a:tcPr>
                </a:tc>
                <a:extLst>
                  <a:ext uri="{0D108BD9-81ED-4DB2-BD59-A6C34878D82A}">
                    <a16:rowId xmlns:a16="http://schemas.microsoft.com/office/drawing/2014/main" val="10000"/>
                  </a:ext>
                </a:extLst>
              </a:tr>
              <a:tr h="640080">
                <a:tc>
                  <a:txBody>
                    <a:bodyPr/>
                    <a:lstStyle/>
                    <a:p>
                      <a:pPr algn="ctr">
                        <a:buNone/>
                      </a:pPr>
                      <a:r>
                        <a:rPr lang="zh-CN" altLang="en-US" dirty="0"/>
                        <a:t>项目质量</a:t>
                      </a:r>
                    </a:p>
                  </a:txBody>
                  <a:tcPr>
                    <a:solidFill>
                      <a:srgbClr val="E4EBEA"/>
                    </a:solidFill>
                  </a:tcPr>
                </a:tc>
                <a:tc>
                  <a:txBody>
                    <a:bodyPr/>
                    <a:lstStyle/>
                    <a:p>
                      <a:pPr algn="l">
                        <a:buNone/>
                      </a:pPr>
                      <a:r>
                        <a:rPr lang="zh-CN" altLang="en-US" sz="1600" dirty="0"/>
                        <a:t>1. 各个任务的评价汇总</a:t>
                      </a:r>
                    </a:p>
                    <a:p>
                      <a:pPr algn="l">
                        <a:buNone/>
                      </a:pPr>
                      <a:r>
                        <a:rPr lang="zh-CN" altLang="en-US" sz="1600" dirty="0"/>
                        <a:t>2. 项目完成质量</a:t>
                      </a:r>
                    </a:p>
                  </a:txBody>
                  <a:tcPr>
                    <a:solidFill>
                      <a:srgbClr val="E4EBEA"/>
                    </a:solidFill>
                  </a:tcPr>
                </a:tc>
                <a:tc>
                  <a:txBody>
                    <a:bodyPr/>
                    <a:lstStyle/>
                    <a:p>
                      <a:pPr algn="ctr">
                        <a:buNone/>
                      </a:pPr>
                      <a:r>
                        <a:rPr lang="zh-CN" altLang="en-US"/>
                        <a:t>☆☆☆</a:t>
                      </a:r>
                    </a:p>
                  </a:txBody>
                  <a:tcPr>
                    <a:solidFill>
                      <a:srgbClr val="E4EBEA"/>
                    </a:solidFill>
                  </a:tcPr>
                </a:tc>
                <a:extLst>
                  <a:ext uri="{0D108BD9-81ED-4DB2-BD59-A6C34878D82A}">
                    <a16:rowId xmlns:a16="http://schemas.microsoft.com/office/drawing/2014/main" val="10001"/>
                  </a:ext>
                </a:extLst>
              </a:tr>
              <a:tr h="640080">
                <a:tc>
                  <a:txBody>
                    <a:bodyPr/>
                    <a:lstStyle/>
                    <a:p>
                      <a:pPr algn="ctr">
                        <a:buNone/>
                      </a:pPr>
                      <a:r>
                        <a:rPr lang="zh-CN" altLang="en-US" dirty="0"/>
                        <a:t>团队协作</a:t>
                      </a:r>
                    </a:p>
                  </a:txBody>
                  <a:tcPr>
                    <a:solidFill>
                      <a:srgbClr val="E4EBEA"/>
                    </a:solidFill>
                  </a:tcPr>
                </a:tc>
                <a:tc>
                  <a:txBody>
                    <a:bodyPr/>
                    <a:lstStyle/>
                    <a:p>
                      <a:pPr algn="l">
                        <a:buClrTx/>
                        <a:buSzTx/>
                        <a:buNone/>
                      </a:pPr>
                      <a:r>
                        <a:rPr lang="zh-CN" altLang="en-US" sz="1600" dirty="0"/>
                        <a:t>1. 团队分工、协作机制及合作效果</a:t>
                      </a:r>
                    </a:p>
                    <a:p>
                      <a:pPr algn="l">
                        <a:buClrTx/>
                        <a:buSzTx/>
                        <a:buNone/>
                      </a:pPr>
                      <a:r>
                        <a:rPr lang="zh-CN" altLang="en-US" sz="1600" dirty="0"/>
                        <a:t>2. 协作创新情况</a:t>
                      </a:r>
                    </a:p>
                  </a:txBody>
                  <a:tcPr>
                    <a:solidFill>
                      <a:srgbClr val="E4EBEA"/>
                    </a:solidFill>
                  </a:tcPr>
                </a:tc>
                <a:tc>
                  <a:txBody>
                    <a:bodyPr/>
                    <a:lstStyle/>
                    <a:p>
                      <a:pPr algn="ctr">
                        <a:buNone/>
                      </a:pPr>
                      <a:r>
                        <a:rPr lang="zh-CN" altLang="en-US" sz="1800">
                          <a:sym typeface="+mn-ea"/>
                        </a:rPr>
                        <a:t>☆☆☆</a:t>
                      </a:r>
                      <a:endParaRPr lang="zh-CN" altLang="en-US"/>
                    </a:p>
                  </a:txBody>
                  <a:tcPr>
                    <a:solidFill>
                      <a:srgbClr val="E4EBEA"/>
                    </a:solidFill>
                  </a:tcPr>
                </a:tc>
                <a:extLst>
                  <a:ext uri="{0D108BD9-81ED-4DB2-BD59-A6C34878D82A}">
                    <a16:rowId xmlns:a16="http://schemas.microsoft.com/office/drawing/2014/main" val="10002"/>
                  </a:ext>
                </a:extLst>
              </a:tr>
              <a:tr h="640080">
                <a:tc>
                  <a:txBody>
                    <a:bodyPr/>
                    <a:lstStyle/>
                    <a:p>
                      <a:pPr algn="ctr">
                        <a:buNone/>
                      </a:pPr>
                      <a:r>
                        <a:rPr lang="zh-CN" altLang="en-US" dirty="0"/>
                        <a:t>职业规范</a:t>
                      </a:r>
                    </a:p>
                  </a:txBody>
                  <a:tcPr>
                    <a:solidFill>
                      <a:srgbClr val="E4EBEA"/>
                    </a:solidFill>
                  </a:tcPr>
                </a:tc>
                <a:tc>
                  <a:txBody>
                    <a:bodyPr/>
                    <a:lstStyle/>
                    <a:p>
                      <a:pPr algn="l">
                        <a:buClrTx/>
                        <a:buSzTx/>
                        <a:buNone/>
                      </a:pPr>
                      <a:r>
                        <a:rPr lang="zh-CN" altLang="en-US" sz="1600" dirty="0"/>
                        <a:t>1. 项目管理、实施环境规范</a:t>
                      </a:r>
                    </a:p>
                    <a:p>
                      <a:pPr algn="l">
                        <a:buClrTx/>
                        <a:buSzTx/>
                        <a:buNone/>
                      </a:pPr>
                      <a:r>
                        <a:rPr lang="zh-CN" altLang="en-US" sz="1600" dirty="0"/>
                        <a:t>2. 项目实施过程、相关文档的规范</a:t>
                      </a:r>
                    </a:p>
                  </a:txBody>
                  <a:tcPr>
                    <a:solidFill>
                      <a:srgbClr val="E4EBEA"/>
                    </a:solidFill>
                  </a:tcPr>
                </a:tc>
                <a:tc>
                  <a:txBody>
                    <a:bodyPr/>
                    <a:lstStyle/>
                    <a:p>
                      <a:pPr algn="ctr">
                        <a:buNone/>
                      </a:pPr>
                      <a:r>
                        <a:rPr lang="zh-CN" altLang="en-US" sz="1800">
                          <a:sym typeface="+mn-ea"/>
                        </a:rPr>
                        <a:t>☆☆☆</a:t>
                      </a:r>
                      <a:endParaRPr lang="zh-CN" altLang="en-US"/>
                    </a:p>
                  </a:txBody>
                  <a:tcPr>
                    <a:solidFill>
                      <a:srgbClr val="E4EBEA"/>
                    </a:solidFill>
                  </a:tcPr>
                </a:tc>
                <a:extLst>
                  <a:ext uri="{0D108BD9-81ED-4DB2-BD59-A6C34878D82A}">
                    <a16:rowId xmlns:a16="http://schemas.microsoft.com/office/drawing/2014/main" val="10003"/>
                  </a:ext>
                </a:extLst>
              </a:tr>
              <a:tr h="640080">
                <a:tc>
                  <a:txBody>
                    <a:bodyPr/>
                    <a:lstStyle/>
                    <a:p>
                      <a:pPr algn="ctr">
                        <a:buNone/>
                      </a:pPr>
                      <a:r>
                        <a:rPr lang="zh-CN" altLang="en-US"/>
                        <a:t>建议</a:t>
                      </a:r>
                    </a:p>
                  </a:txBody>
                  <a:tcPr>
                    <a:solidFill>
                      <a:srgbClr val="E4EBEA"/>
                    </a:solidFill>
                  </a:tcPr>
                </a:tc>
                <a:tc>
                  <a:txBody>
                    <a:bodyPr/>
                    <a:lstStyle/>
                    <a:p>
                      <a:pPr algn="l">
                        <a:buNone/>
                      </a:pPr>
                      <a:endParaRPr lang="zh-CN" altLang="en-US" sz="1600" dirty="0"/>
                    </a:p>
                  </a:txBody>
                  <a:tcPr>
                    <a:solidFill>
                      <a:srgbClr val="E4EBEA"/>
                    </a:solidFill>
                  </a:tcPr>
                </a:tc>
                <a:tc>
                  <a:txBody>
                    <a:bodyPr/>
                    <a:lstStyle/>
                    <a:p>
                      <a:pPr algn="ctr">
                        <a:buNone/>
                      </a:pPr>
                      <a:endParaRPr lang="zh-CN" altLang="en-US" dirty="0"/>
                    </a:p>
                  </a:txBody>
                  <a:tcPr>
                    <a:solidFill>
                      <a:srgbClr val="E4EBEA"/>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311983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1200150" y="1845310"/>
            <a:ext cx="9928225" cy="3383935"/>
          </a:xfrm>
          <a:prstGeom prst="rect">
            <a:avLst/>
          </a:prstGeom>
          <a:solidFill>
            <a:srgbClr val="83A29D"/>
          </a:solidFill>
          <a:ln w="69850" cap="flat" cmpd="sng" algn="ctr">
            <a:solidFill>
              <a:srgbClr val="A2B9B5"/>
            </a:solid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1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cs typeface="+mn-cs"/>
            </a:endParaRPr>
          </a:p>
        </p:txBody>
      </p:sp>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项目总结</a:t>
              </a: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1379855" y="2132330"/>
            <a:ext cx="9743440" cy="2807948"/>
          </a:xfrm>
          <a:prstGeom prst="rect">
            <a:avLst/>
          </a:prstGeom>
          <a:noFill/>
        </p:spPr>
        <p:txBody>
          <a:bodyPr wrap="square" rtlCol="0" anchor="t">
            <a:spAutoFit/>
          </a:bodyPr>
          <a:lstStyle/>
          <a:p>
            <a:pPr indent="508000" fontAlgn="auto">
              <a:lnSpc>
                <a:spcPct val="150000"/>
              </a:lnSpc>
              <a:extLst>
                <a:ext uri="{35155182-B16C-46BC-9424-99874614C6A1}">
                  <wpsdc:indentchars xmlns="" xmlns:wpsdc="http://www.wps.cn/officeDocument/2017/drawingmlCustomData" val="200" checksum="282533468"/>
                </a:ext>
              </a:extLst>
            </a:pP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本项目本着以工作流程为主线、以行动为导向、在实践中学习的理念，将建筑类三维数字模型室内装修模型设计工作过程转化为项目内容，共分为规划室内装修模型、设计室内装修模型、发布室内装修模型</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3</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个任务。在规划室内装修模型任务中，讲解了根据需要开展调研，根据需求设计模型、绘制草图；在设计室内装修模型任务中，讲解了选择软件绘制三维模型、使用</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3D</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打印机打印模型、对模型组织试用及修改；在发布室内装修模型任务中，讲解了通过网络发布作品及使用 </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3D</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打印发布作品。</a:t>
            </a:r>
          </a:p>
        </p:txBody>
      </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671621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项目拓展</a:t>
              </a: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圆角矩形 4"/>
          <p:cNvSpPr/>
          <p:nvPr/>
        </p:nvSpPr>
        <p:spPr>
          <a:xfrm>
            <a:off x="2639060" y="2234565"/>
            <a:ext cx="7632065" cy="788035"/>
          </a:xfrm>
          <a:prstGeom prst="roundRect">
            <a:avLst/>
          </a:prstGeom>
          <a:solidFill>
            <a:srgbClr val="22B2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000" dirty="0"/>
              <a:t>儿童书桌三维模型设计</a:t>
            </a:r>
          </a:p>
        </p:txBody>
      </p:sp>
      <p:grpSp>
        <p:nvGrpSpPr>
          <p:cNvPr id="8" name="组合 7">
            <a:extLst>
              <a:ext uri="{FF2B5EF4-FFF2-40B4-BE49-F238E27FC236}">
                <a16:creationId xmlns:a16="http://schemas.microsoft.com/office/drawing/2014/main" id="{B02804E9-F8FB-4BD6-AAA4-5D331B75E60C}"/>
              </a:ext>
            </a:extLst>
          </p:cNvPr>
          <p:cNvGrpSpPr/>
          <p:nvPr/>
        </p:nvGrpSpPr>
        <p:grpSpPr>
          <a:xfrm>
            <a:off x="3360000" y="3141000"/>
            <a:ext cx="5112000" cy="2748325"/>
            <a:chOff x="120000" y="1363799"/>
            <a:chExt cx="10511576" cy="5651257"/>
          </a:xfrm>
        </p:grpSpPr>
        <p:pic>
          <p:nvPicPr>
            <p:cNvPr id="3" name="图片 2">
              <a:extLst>
                <a:ext uri="{FF2B5EF4-FFF2-40B4-BE49-F238E27FC236}">
                  <a16:creationId xmlns:a16="http://schemas.microsoft.com/office/drawing/2014/main" id="{1EF312FC-8205-4514-9F79-EACA8626E40E}"/>
                </a:ext>
              </a:extLst>
            </p:cNvPr>
            <p:cNvPicPr>
              <a:picLocks noChangeAspect="1"/>
            </p:cNvPicPr>
            <p:nvPr/>
          </p:nvPicPr>
          <p:blipFill>
            <a:blip r:embed="rId2"/>
            <a:stretch>
              <a:fillRect/>
            </a:stretch>
          </p:blipFill>
          <p:spPr>
            <a:xfrm>
              <a:off x="120000" y="1363799"/>
              <a:ext cx="5270090" cy="5643716"/>
            </a:xfrm>
            <a:prstGeom prst="rect">
              <a:avLst/>
            </a:prstGeom>
          </p:spPr>
        </p:pic>
        <p:pic>
          <p:nvPicPr>
            <p:cNvPr id="6" name="图片 5">
              <a:extLst>
                <a:ext uri="{FF2B5EF4-FFF2-40B4-BE49-F238E27FC236}">
                  <a16:creationId xmlns:a16="http://schemas.microsoft.com/office/drawing/2014/main" id="{777DBBF0-B0B1-49C7-BAC2-ADD4BA729C5A}"/>
                </a:ext>
              </a:extLst>
            </p:cNvPr>
            <p:cNvPicPr>
              <a:picLocks noChangeAspect="1"/>
            </p:cNvPicPr>
            <p:nvPr/>
          </p:nvPicPr>
          <p:blipFill>
            <a:blip r:embed="rId3"/>
            <a:stretch>
              <a:fillRect/>
            </a:stretch>
          </p:blipFill>
          <p:spPr>
            <a:xfrm>
              <a:off x="5361486" y="1371340"/>
              <a:ext cx="5270090" cy="5643716"/>
            </a:xfrm>
            <a:prstGeom prst="rect">
              <a:avLst/>
            </a:prstGeom>
          </p:spPr>
        </p:pic>
      </p:grpSp>
      <p:sp>
        <p:nvSpPr>
          <p:cNvPr id="14" name="文本框 13">
            <a:extLst>
              <a:ext uri="{FF2B5EF4-FFF2-40B4-BE49-F238E27FC236}">
                <a16:creationId xmlns:a16="http://schemas.microsoft.com/office/drawing/2014/main" id="{FCCA6779-87D4-493A-B8BE-C0C6FDD9BC69}"/>
              </a:ext>
            </a:extLst>
          </p:cNvPr>
          <p:cNvSpPr txBox="1"/>
          <p:nvPr/>
        </p:nvSpPr>
        <p:spPr>
          <a:xfrm>
            <a:off x="4444999" y="6021000"/>
            <a:ext cx="3302002" cy="369332"/>
          </a:xfrm>
          <a:prstGeom prst="rect">
            <a:avLst/>
          </a:prstGeom>
          <a:noFill/>
        </p:spPr>
        <p:txBody>
          <a:bodyPr wrap="square" rtlCol="0" anchor="t">
            <a:spAutoFit/>
          </a:bodyPr>
          <a:lstStyle/>
          <a:p>
            <a:r>
              <a:rPr lang="zh-CN" altLang="en-US" dirty="0"/>
              <a:t>儿童书桌三维模型设参考效果</a:t>
            </a:r>
          </a:p>
        </p:txBody>
      </p:sp>
    </p:spTree>
    <p:extLst>
      <p:ext uri="{BB962C8B-B14F-4D97-AF65-F5344CB8AC3E}">
        <p14:creationId xmlns:p14="http://schemas.microsoft.com/office/powerpoint/2010/main" val="180105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5400" y="4173220"/>
            <a:ext cx="12217400" cy="2698750"/>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 name="组合 28"/>
          <p:cNvGrpSpPr/>
          <p:nvPr/>
        </p:nvGrpSpPr>
        <p:grpSpPr>
          <a:xfrm>
            <a:off x="2279015" y="1814195"/>
            <a:ext cx="7949565" cy="1040130"/>
            <a:chOff x="3250" y="2857"/>
            <a:chExt cx="12519" cy="1638"/>
          </a:xfrm>
        </p:grpSpPr>
        <p:sp>
          <p:nvSpPr>
            <p:cNvPr id="5" name="文本框 4"/>
            <p:cNvSpPr txBox="1"/>
            <p:nvPr/>
          </p:nvSpPr>
          <p:spPr>
            <a:xfrm>
              <a:off x="3250" y="2857"/>
              <a:ext cx="12519" cy="1454"/>
            </a:xfrm>
            <a:prstGeom prst="rect">
              <a:avLst/>
            </a:prstGeom>
            <a:noFill/>
          </p:spPr>
          <p:txBody>
            <a:bodyPr wrap="none" rtlCol="0">
              <a:spAutoFit/>
            </a:bodyPr>
            <a:lstStyle/>
            <a:p>
              <a:r>
                <a:rPr lang="zh-CN" altLang="en-US" sz="5400" b="1" dirty="0">
                  <a:solidFill>
                    <a:srgbClr val="5B7A79"/>
                  </a:solidFill>
                  <a:latin typeface="微软雅黑" panose="020B0503020204020204" charset="-122"/>
                  <a:ea typeface="微软雅黑" panose="020B0503020204020204" charset="-122"/>
                  <a:cs typeface="微软雅黑" panose="020B0503020204020204" charset="-122"/>
                </a:rPr>
                <a:t>项目</a:t>
              </a:r>
              <a:r>
                <a:rPr lang="en-US" altLang="zh-CN" sz="5400" b="1" dirty="0">
                  <a:solidFill>
                    <a:srgbClr val="5B7A79"/>
                  </a:solidFill>
                  <a:latin typeface="微软雅黑" panose="020B0503020204020204" charset="-122"/>
                  <a:ea typeface="微软雅黑" panose="020B0503020204020204" charset="-122"/>
                  <a:cs typeface="微软雅黑" panose="020B0503020204020204" charset="-122"/>
                </a:rPr>
                <a:t>3  </a:t>
              </a:r>
              <a:r>
                <a:rPr lang="zh-CN" altLang="en-US" sz="5400" b="1" dirty="0">
                  <a:solidFill>
                    <a:srgbClr val="5B7A79"/>
                  </a:solidFill>
                  <a:latin typeface="微软雅黑" panose="020B0503020204020204" charset="-122"/>
                  <a:ea typeface="微软雅黑" panose="020B0503020204020204" charset="-122"/>
                  <a:cs typeface="微软雅黑" panose="020B0503020204020204" charset="-122"/>
                </a:rPr>
                <a:t>创意花瓶模型设计</a:t>
              </a:r>
            </a:p>
          </p:txBody>
        </p:sp>
        <p:cxnSp>
          <p:nvCxnSpPr>
            <p:cNvPr id="15" name="直接箭头连接符 14"/>
            <p:cNvCxnSpPr/>
            <p:nvPr/>
          </p:nvCxnSpPr>
          <p:spPr>
            <a:xfrm>
              <a:off x="3310" y="4495"/>
              <a:ext cx="12150" cy="0"/>
            </a:xfrm>
            <a:prstGeom prst="straightConnector1">
              <a:avLst/>
            </a:prstGeom>
            <a:ln w="19050">
              <a:solidFill>
                <a:srgbClr val="5B7A79"/>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grpSp>
      <p:sp>
        <p:nvSpPr>
          <p:cNvPr id="16" name="矩形 15"/>
          <p:cNvSpPr/>
          <p:nvPr/>
        </p:nvSpPr>
        <p:spPr>
          <a:xfrm>
            <a:off x="-21590" y="3932555"/>
            <a:ext cx="12223115" cy="180000"/>
          </a:xfrm>
          <a:prstGeom prst="rect">
            <a:avLst/>
          </a:prstGeom>
          <a:solidFill>
            <a:srgbClr val="83A29D"/>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稻壳儿原创设计师【幻雨工作室】_2"/>
          <p:cNvSpPr txBox="1"/>
          <p:nvPr/>
        </p:nvSpPr>
        <p:spPr>
          <a:xfrm>
            <a:off x="670484" y="249332"/>
            <a:ext cx="7301789" cy="3683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a:latin typeface="等线" panose="02010600030101010101" charset="-122"/>
                <a:ea typeface="等线" panose="02010600030101010101" charset="-122"/>
                <a:cs typeface="等线" panose="02010600030101010101" charset="-122"/>
              </a:rPr>
              <a:t>“</a:t>
            </a:r>
            <a:r>
              <a:rPr lang="zh-CN" altLang="en-US" b="1" dirty="0">
                <a:latin typeface="等线" panose="02010600030101010101" charset="-122"/>
                <a:ea typeface="等线" panose="02010600030101010101" charset="-122"/>
                <a:cs typeface="等线" panose="02010600030101010101" charset="-122"/>
              </a:rPr>
              <a:t>十四五”职业教育国家规划教材（中等职业学校公共基础课程教材）</a:t>
            </a:r>
            <a:endParaRPr lang="en-US" altLang="zh-CN" b="1" dirty="0">
              <a:latin typeface="等线" panose="02010600030101010101" charset="-122"/>
              <a:ea typeface="等线" panose="02010600030101010101" charset="-122"/>
              <a:cs typeface="等线" panose="02010600030101010101" charset="-122"/>
            </a:endParaRPr>
          </a:p>
        </p:txBody>
      </p:sp>
      <p:pic>
        <p:nvPicPr>
          <p:cNvPr id="2" name="图片 1"/>
          <p:cNvPicPr>
            <a:picLocks noChangeAspect="1"/>
          </p:cNvPicPr>
          <p:nvPr/>
        </p:nvPicPr>
        <p:blipFill>
          <a:blip r:embed="rId2">
            <a:clrChange>
              <a:clrFrom>
                <a:srgbClr val="FEFEFE">
                  <a:alpha val="100000"/>
                </a:srgbClr>
              </a:clrFrom>
              <a:clrTo>
                <a:srgbClr val="FEFEFE">
                  <a:alpha val="100000"/>
                  <a:alpha val="0"/>
                </a:srgbClr>
              </a:clrTo>
            </a:clrChange>
          </a:blip>
          <a:stretch>
            <a:fillRect/>
          </a:stretch>
        </p:blipFill>
        <p:spPr>
          <a:xfrm>
            <a:off x="71376" y="119557"/>
            <a:ext cx="599108" cy="599108"/>
          </a:xfrm>
          <a:prstGeom prst="rect">
            <a:avLst/>
          </a:prstGeom>
        </p:spPr>
      </p:pic>
      <p:pic>
        <p:nvPicPr>
          <p:cNvPr id="8" name="图片 7" descr="理工社logo矢量图-横排黑色"/>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9768205" y="6308725"/>
            <a:ext cx="2230755" cy="355600"/>
          </a:xfrm>
          <a:prstGeom prst="rect">
            <a:avLst/>
          </a:prstGeom>
        </p:spPr>
      </p:pic>
      <p:sp>
        <p:nvSpPr>
          <p:cNvPr id="20" name="文本框 19"/>
          <p:cNvSpPr txBox="1"/>
          <p:nvPr/>
        </p:nvSpPr>
        <p:spPr>
          <a:xfrm>
            <a:off x="3417940" y="4346850"/>
            <a:ext cx="4017785" cy="461665"/>
          </a:xfrm>
          <a:prstGeom prst="rect">
            <a:avLst/>
          </a:prstGeom>
          <a:noFill/>
        </p:spPr>
        <p:txBody>
          <a:bodyPr wrap="square" rtlCol="0" anchor="t">
            <a:spAutoFit/>
          </a:bodyPr>
          <a:lstStyle/>
          <a:p>
            <a:r>
              <a:rPr lang="zh-CN" altLang="en-US" sz="2400" dirty="0">
                <a:solidFill>
                  <a:schemeClr val="bg1"/>
                </a:solidFill>
              </a:rPr>
              <a:t>任务 1　规划创意花瓶模型</a:t>
            </a:r>
          </a:p>
        </p:txBody>
      </p:sp>
      <p:sp>
        <p:nvSpPr>
          <p:cNvPr id="21" name="文本框 20"/>
          <p:cNvSpPr txBox="1"/>
          <p:nvPr/>
        </p:nvSpPr>
        <p:spPr>
          <a:xfrm>
            <a:off x="4600269" y="4917093"/>
            <a:ext cx="3902265" cy="461665"/>
          </a:xfrm>
          <a:prstGeom prst="rect">
            <a:avLst/>
          </a:prstGeom>
          <a:noFill/>
        </p:spPr>
        <p:txBody>
          <a:bodyPr wrap="square" rtlCol="0" anchor="t">
            <a:spAutoFit/>
          </a:bodyPr>
          <a:lstStyle/>
          <a:p>
            <a:pPr algn="l">
              <a:buClrTx/>
              <a:buSzTx/>
              <a:buFontTx/>
            </a:pPr>
            <a:r>
              <a:rPr lang="zh-CN" altLang="en-US" sz="2400" dirty="0">
                <a:solidFill>
                  <a:schemeClr val="bg1"/>
                </a:solidFill>
              </a:rPr>
              <a:t>任务 2　设计创意花瓶模型</a:t>
            </a:r>
          </a:p>
        </p:txBody>
      </p:sp>
      <p:sp>
        <p:nvSpPr>
          <p:cNvPr id="12" name="文本框 11">
            <a:extLst>
              <a:ext uri="{FF2B5EF4-FFF2-40B4-BE49-F238E27FC236}">
                <a16:creationId xmlns:a16="http://schemas.microsoft.com/office/drawing/2014/main" id="{EB525EEA-BCCD-4C0C-A34C-03A3D41ABA6F}"/>
              </a:ext>
            </a:extLst>
          </p:cNvPr>
          <p:cNvSpPr txBox="1"/>
          <p:nvPr/>
        </p:nvSpPr>
        <p:spPr>
          <a:xfrm>
            <a:off x="5865940" y="5487335"/>
            <a:ext cx="3902265" cy="461665"/>
          </a:xfrm>
          <a:prstGeom prst="rect">
            <a:avLst/>
          </a:prstGeom>
          <a:noFill/>
        </p:spPr>
        <p:txBody>
          <a:bodyPr wrap="square" rtlCol="0" anchor="t">
            <a:spAutoFit/>
          </a:bodyPr>
          <a:lstStyle/>
          <a:p>
            <a:pPr algn="l">
              <a:buClrTx/>
              <a:buSzTx/>
              <a:buFontTx/>
            </a:pPr>
            <a:r>
              <a:rPr lang="zh-CN" altLang="en-US" sz="2400" dirty="0">
                <a:solidFill>
                  <a:schemeClr val="bg1"/>
                </a:solidFill>
              </a:rPr>
              <a:t>任务 </a:t>
            </a:r>
            <a:r>
              <a:rPr lang="en-US" altLang="zh-CN" sz="2400" dirty="0">
                <a:solidFill>
                  <a:schemeClr val="bg1"/>
                </a:solidFill>
              </a:rPr>
              <a:t>3</a:t>
            </a:r>
            <a:r>
              <a:rPr lang="zh-CN" altLang="en-US" sz="2400" dirty="0">
                <a:solidFill>
                  <a:schemeClr val="bg1"/>
                </a:solidFill>
              </a:rPr>
              <a:t>　发布创意花瓶模型</a:t>
            </a:r>
          </a:p>
        </p:txBody>
      </p:sp>
    </p:spTree>
    <p:extLst>
      <p:ext uri="{BB962C8B-B14F-4D97-AF65-F5344CB8AC3E}">
        <p14:creationId xmlns:p14="http://schemas.microsoft.com/office/powerpoint/2010/main" val="344568761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344295" y="1701165"/>
            <a:ext cx="9557385" cy="3270885"/>
          </a:xfrm>
          <a:prstGeom prst="rect">
            <a:avLst/>
          </a:prstGeom>
          <a:solidFill>
            <a:srgbClr val="83A29D"/>
          </a:solidFill>
          <a:ln w="57150">
            <a:solidFill>
              <a:srgbClr val="A2B9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055370" y="405130"/>
            <a:ext cx="1875790" cy="593970"/>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项目背景</a:t>
              </a: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1847850" y="1850390"/>
            <a:ext cx="8716010" cy="2807948"/>
          </a:xfrm>
          <a:prstGeom prst="rect">
            <a:avLst/>
          </a:prstGeom>
          <a:noFill/>
        </p:spPr>
        <p:txBody>
          <a:bodyPr wrap="square" rtlCol="0" anchor="t">
            <a:spAutoFit/>
          </a:bodyPr>
          <a:lstStyle/>
          <a:p>
            <a:pPr indent="508000" fontAlgn="auto">
              <a:lnSpc>
                <a:spcPct val="150000"/>
              </a:lnSpc>
              <a:extLst>
                <a:ext uri="{35155182-B16C-46BC-9424-99874614C6A1}">
                  <wpsdc:indentchars xmlns="" xmlns:wpsdc="http://www.wps.cn/officeDocument/2017/drawingmlCustomData" val="200" checksum="282533468"/>
                </a:ext>
              </a:extLst>
            </a:pP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人们面对各种各样的问题，都会产生许许多多想法，这些想法就是创意的种子，是创新创业设计诞生的开始。只要将这些种子埋进土里</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付诸行动，精心培育</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不断修改设计，就能收获丰硕的果实</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创新创业的成果。</a:t>
            </a:r>
          </a:p>
          <a:p>
            <a:pPr indent="508000" fontAlgn="auto">
              <a:lnSpc>
                <a:spcPct val="150000"/>
              </a:lnSpc>
              <a:extLst>
                <a:ext uri="{35155182-B16C-46BC-9424-99874614C6A1}">
                  <wpsdc:indentchars xmlns="" xmlns:wpsdc="http://www.wps.cn/officeDocument/2017/drawingmlCustomData" val="200" checksum="282533468"/>
                </a:ext>
              </a:extLst>
            </a:pP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小小所在的三维设计创客团队成员，在闲暇之时，大家总喜欢天马行空地探讨一些问题，在思维的碰撞中得到意外的收获。今天，大家就想到了一起制作一个创意花瓶的点子。</a:t>
            </a:r>
          </a:p>
        </p:txBody>
      </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4166652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635" y="3212999"/>
            <a:ext cx="12192000" cy="3650715"/>
          </a:xfrm>
          <a:prstGeom prst="rect">
            <a:avLst/>
          </a:prstGeom>
          <a:solidFill>
            <a:srgbClr val="E4EBEA"/>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项目分析</a:t>
              </a: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552450" y="1269365"/>
            <a:ext cx="11110595" cy="1499898"/>
          </a:xfrm>
          <a:prstGeom prst="rect">
            <a:avLst/>
          </a:prstGeom>
          <a:noFill/>
        </p:spPr>
        <p:txBody>
          <a:bodyPr wrap="square" rtlCol="0" anchor="t">
            <a:spAutoFit/>
          </a:bodyPr>
          <a:lstStyle/>
          <a:p>
            <a:pPr indent="508000" fontAlgn="auto">
              <a:lnSpc>
                <a:spcPts val="2800"/>
              </a:lnSpc>
              <a:extLst>
                <a:ext uri="{35155182-B16C-46BC-9424-99874614C6A1}">
                  <wpsdc:indentchars xmlns="" xmlns:wpsdc="http://www.wps.cn/officeDocument/2017/drawingmlCustomData" val="200" checksum="282533468"/>
                </a:ext>
              </a:extLst>
            </a:pPr>
            <a:r>
              <a:rPr lang="zh-CN" altLang="en-US" sz="2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创客团队对项目进行初步分析，拟定了项目计划并划分了任务组开展工作。首先由市场调研组调研、收集、分析创意花瓶的有关资料，绘制出创意花瓶模型草图；然后由模型设计组根据草图初步绘制并打印出创意花瓶三维模型，再根据大家对模型的意见进行修改；最后根据具体情况安排进行网络发布、三维模型的打印等。</a:t>
            </a:r>
          </a:p>
        </p:txBody>
      </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5046239" y="6084571"/>
            <a:ext cx="2099522" cy="368300"/>
          </a:xfrm>
          <a:prstGeom prst="rect">
            <a:avLst/>
          </a:prstGeom>
          <a:noFill/>
        </p:spPr>
        <p:txBody>
          <a:bodyPr wrap="square" rtlCol="0" anchor="t">
            <a:spAutoFit/>
          </a:bodyPr>
          <a:lstStyle/>
          <a:p>
            <a:r>
              <a:rPr lang="zh-CN" altLang="en-US" dirty="0"/>
              <a:t>创新花瓶参考效果</a:t>
            </a:r>
          </a:p>
        </p:txBody>
      </p:sp>
      <p:pic>
        <p:nvPicPr>
          <p:cNvPr id="5" name="图片 4">
            <a:extLst>
              <a:ext uri="{FF2B5EF4-FFF2-40B4-BE49-F238E27FC236}">
                <a16:creationId xmlns:a16="http://schemas.microsoft.com/office/drawing/2014/main" id="{1E11406A-C27E-4EF4-9C16-D76270D387E5}"/>
              </a:ext>
            </a:extLst>
          </p:cNvPr>
          <p:cNvPicPr>
            <a:picLocks noChangeAspect="1"/>
          </p:cNvPicPr>
          <p:nvPr/>
        </p:nvPicPr>
        <p:blipFill>
          <a:blip r:embed="rId2"/>
          <a:stretch>
            <a:fillRect/>
          </a:stretch>
        </p:blipFill>
        <p:spPr>
          <a:xfrm>
            <a:off x="4296000" y="3752935"/>
            <a:ext cx="1558836" cy="2160000"/>
          </a:xfrm>
          <a:prstGeom prst="rect">
            <a:avLst/>
          </a:prstGeom>
        </p:spPr>
      </p:pic>
      <p:pic>
        <p:nvPicPr>
          <p:cNvPr id="7" name="图片 6">
            <a:extLst>
              <a:ext uri="{FF2B5EF4-FFF2-40B4-BE49-F238E27FC236}">
                <a16:creationId xmlns:a16="http://schemas.microsoft.com/office/drawing/2014/main" id="{427282A8-0596-4E0E-8377-9C211480377D}"/>
              </a:ext>
            </a:extLst>
          </p:cNvPr>
          <p:cNvPicPr>
            <a:picLocks noChangeAspect="1"/>
          </p:cNvPicPr>
          <p:nvPr/>
        </p:nvPicPr>
        <p:blipFill>
          <a:blip r:embed="rId3"/>
          <a:stretch>
            <a:fillRect/>
          </a:stretch>
        </p:blipFill>
        <p:spPr>
          <a:xfrm>
            <a:off x="6244407" y="3752935"/>
            <a:ext cx="1506785" cy="2160000"/>
          </a:xfrm>
          <a:prstGeom prst="rect">
            <a:avLst/>
          </a:prstGeom>
        </p:spPr>
      </p:pic>
    </p:spTree>
    <p:extLst>
      <p:ext uri="{BB962C8B-B14F-4D97-AF65-F5344CB8AC3E}">
        <p14:creationId xmlns:p14="http://schemas.microsoft.com/office/powerpoint/2010/main" val="1286162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学习目标</a:t>
              </a: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2406015" y="1781810"/>
            <a:ext cx="7702550" cy="3839845"/>
            <a:chOff x="4015" y="2354"/>
            <a:chExt cx="12130" cy="6047"/>
          </a:xfrm>
        </p:grpSpPr>
        <p:grpSp>
          <p:nvGrpSpPr>
            <p:cNvPr id="2" name="组合 1"/>
            <p:cNvGrpSpPr/>
            <p:nvPr/>
          </p:nvGrpSpPr>
          <p:grpSpPr>
            <a:xfrm>
              <a:off x="4227" y="2354"/>
              <a:ext cx="11669" cy="6047"/>
              <a:chOff x="1787" y="2539"/>
              <a:chExt cx="9907" cy="6047"/>
            </a:xfrm>
          </p:grpSpPr>
          <p:cxnSp>
            <p:nvCxnSpPr>
              <p:cNvPr id="18" name="直接连接符 17"/>
              <p:cNvCxnSpPr/>
              <p:nvPr/>
            </p:nvCxnSpPr>
            <p:spPr>
              <a:xfrm>
                <a:off x="1787" y="2539"/>
                <a:ext cx="9907" cy="0"/>
              </a:xfrm>
              <a:prstGeom prst="line">
                <a:avLst/>
              </a:prstGeom>
              <a:ln w="12700">
                <a:solidFill>
                  <a:srgbClr val="5B7A79"/>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787" y="8586"/>
                <a:ext cx="9907" cy="0"/>
              </a:xfrm>
              <a:prstGeom prst="line">
                <a:avLst/>
              </a:prstGeom>
              <a:ln w="12700">
                <a:solidFill>
                  <a:srgbClr val="5B7A79"/>
                </a:solidFill>
              </a:ln>
            </p:spPr>
            <p:style>
              <a:lnRef idx="1">
                <a:schemeClr val="accent1"/>
              </a:lnRef>
              <a:fillRef idx="0">
                <a:schemeClr val="accent1"/>
              </a:fillRef>
              <a:effectRef idx="0">
                <a:schemeClr val="accent1"/>
              </a:effectRef>
              <a:fontRef idx="minor">
                <a:schemeClr val="tx1"/>
              </a:fontRef>
            </p:style>
          </p:cxnSp>
        </p:grpSp>
        <p:sp>
          <p:nvSpPr>
            <p:cNvPr id="9" name="文本框 7"/>
            <p:cNvSpPr txBox="1">
              <a:spLocks noChangeArrowheads="1"/>
            </p:cNvSpPr>
            <p:nvPr/>
          </p:nvSpPr>
          <p:spPr bwMode="auto">
            <a:xfrm>
              <a:off x="4044" y="3018"/>
              <a:ext cx="12101" cy="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defTabSz="514350" hangingPunct="0">
                <a:buFontTx/>
                <a:buNone/>
                <a:defRPr sz="2000" kern="0">
                  <a:solidFill>
                    <a:schemeClr val="tx1">
                      <a:lumMod val="75000"/>
                      <a:lumOff val="25000"/>
                    </a:schemeClr>
                  </a:solidFill>
                  <a:latin typeface="微软雅黑" panose="020B0503020204020204" pitchFamily="34" charset="-122"/>
                  <a:ea typeface="微软雅黑" panose="020B0503020204020204" pitchFamily="34" charset="-122"/>
                  <a:cs typeface="Noto Sans S Chinese Medium" panose="020B0600000000000000" charset="-122"/>
                </a:defRPr>
              </a:lvl1pPr>
              <a:lvl2pPr marL="742950" indent="-285750" defTabSz="514350">
                <a:defRPr sz="1300">
                  <a:latin typeface="Calibri" panose="020F0502020204030204" charset="0"/>
                  <a:ea typeface="宋体" panose="02010600030101010101" pitchFamily="2" charset="-122"/>
                </a:defRPr>
              </a:lvl2pPr>
              <a:lvl3pPr marL="1143000" indent="-228600" defTabSz="514350">
                <a:defRPr sz="1300">
                  <a:latin typeface="Calibri" panose="020F0502020204030204" charset="0"/>
                  <a:ea typeface="宋体" panose="02010600030101010101" pitchFamily="2" charset="-122"/>
                </a:defRPr>
              </a:lvl3pPr>
              <a:lvl4pPr marL="1600200" indent="-228600" defTabSz="514350">
                <a:defRPr sz="1300">
                  <a:latin typeface="Calibri" panose="020F0502020204030204" charset="0"/>
                  <a:ea typeface="宋体" panose="02010600030101010101" pitchFamily="2" charset="-122"/>
                </a:defRPr>
              </a:lvl4pPr>
              <a:lvl5pPr marL="2057400" indent="-228600" defTabSz="514350">
                <a:defRPr sz="1300">
                  <a:latin typeface="Calibri" panose="020F0502020204030204" charset="0"/>
                  <a:ea typeface="宋体" panose="02010600030101010101" pitchFamily="2" charset="-122"/>
                </a:defRPr>
              </a:lvl5pPr>
              <a:lvl6pPr marL="2514600" indent="-228600" defTabSz="514350" eaLnBrk="0" fontAlgn="base" hangingPunct="0">
                <a:spcBef>
                  <a:spcPct val="0"/>
                </a:spcBef>
                <a:spcAft>
                  <a:spcPct val="0"/>
                </a:spcAft>
                <a:defRPr sz="1300">
                  <a:latin typeface="Calibri" panose="020F0502020204030204" charset="0"/>
                  <a:ea typeface="宋体" panose="02010600030101010101" pitchFamily="2" charset="-122"/>
                </a:defRPr>
              </a:lvl6pPr>
              <a:lvl7pPr marL="2971800" indent="-228600" defTabSz="514350" eaLnBrk="0" fontAlgn="base" hangingPunct="0">
                <a:spcBef>
                  <a:spcPct val="0"/>
                </a:spcBef>
                <a:spcAft>
                  <a:spcPct val="0"/>
                </a:spcAft>
                <a:defRPr sz="1300">
                  <a:latin typeface="Calibri" panose="020F0502020204030204" charset="0"/>
                  <a:ea typeface="宋体" panose="02010600030101010101" pitchFamily="2" charset="-122"/>
                </a:defRPr>
              </a:lvl7pPr>
              <a:lvl8pPr marL="3429000" indent="-228600" defTabSz="514350" eaLnBrk="0" fontAlgn="base" hangingPunct="0">
                <a:spcBef>
                  <a:spcPct val="0"/>
                </a:spcBef>
                <a:spcAft>
                  <a:spcPct val="0"/>
                </a:spcAft>
                <a:defRPr sz="1300">
                  <a:latin typeface="Calibri" panose="020F0502020204030204" charset="0"/>
                  <a:ea typeface="宋体" panose="02010600030101010101" pitchFamily="2" charset="-122"/>
                </a:defRPr>
              </a:lvl8pPr>
              <a:lvl9pPr marL="3886200" indent="-228600" defTabSz="514350" eaLnBrk="0" fontAlgn="base" hangingPunct="0">
                <a:spcBef>
                  <a:spcPct val="0"/>
                </a:spcBef>
                <a:spcAft>
                  <a:spcPct val="0"/>
                </a:spcAft>
                <a:defRPr sz="1300">
                  <a:latin typeface="Calibri" panose="020F0502020204030204" charset="0"/>
                  <a:ea typeface="宋体" panose="02010600030101010101" pitchFamily="2" charset="-122"/>
                </a:defRPr>
              </a:lvl9pPr>
            </a:lstStyle>
            <a:p>
              <a:r>
                <a:rPr lang="zh-CN" altLang="en-US" noProof="1"/>
                <a:t>• 能根据业务需要规划、设计简单模型。</a:t>
              </a:r>
            </a:p>
          </p:txBody>
        </p:sp>
        <p:sp>
          <p:nvSpPr>
            <p:cNvPr id="4" name="文本框 7"/>
            <p:cNvSpPr txBox="1">
              <a:spLocks noChangeArrowheads="1"/>
            </p:cNvSpPr>
            <p:nvPr/>
          </p:nvSpPr>
          <p:spPr bwMode="auto">
            <a:xfrm>
              <a:off x="4015" y="4235"/>
              <a:ext cx="11881" cy="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514350">
                <a:defRPr sz="1300">
                  <a:solidFill>
                    <a:schemeClr val="tx1"/>
                  </a:solidFill>
                  <a:latin typeface="Calibri" panose="020F0502020204030204" charset="0"/>
                  <a:ea typeface="宋体" panose="02010600030101010101" pitchFamily="2" charset="-122"/>
                </a:defRPr>
              </a:lvl1pPr>
              <a:lvl2pPr marL="742950" indent="-285750" defTabSz="514350">
                <a:defRPr sz="1300">
                  <a:solidFill>
                    <a:schemeClr val="tx1"/>
                  </a:solidFill>
                  <a:latin typeface="Calibri" panose="020F0502020204030204" charset="0"/>
                  <a:ea typeface="宋体" panose="02010600030101010101" pitchFamily="2" charset="-122"/>
                </a:defRPr>
              </a:lvl2pPr>
              <a:lvl3pPr marL="1143000" indent="-228600" defTabSz="514350">
                <a:defRPr sz="1300">
                  <a:solidFill>
                    <a:schemeClr val="tx1"/>
                  </a:solidFill>
                  <a:latin typeface="Calibri" panose="020F0502020204030204" charset="0"/>
                  <a:ea typeface="宋体" panose="02010600030101010101" pitchFamily="2" charset="-122"/>
                </a:defRPr>
              </a:lvl3pPr>
              <a:lvl4pPr marL="1600200" indent="-228600" defTabSz="514350">
                <a:defRPr sz="1300">
                  <a:solidFill>
                    <a:schemeClr val="tx1"/>
                  </a:solidFill>
                  <a:latin typeface="Calibri" panose="020F0502020204030204" charset="0"/>
                  <a:ea typeface="宋体" panose="02010600030101010101" pitchFamily="2" charset="-122"/>
                </a:defRPr>
              </a:lvl4pPr>
              <a:lvl5pPr marL="2057400" indent="-228600" defTabSz="514350">
                <a:defRPr sz="1300">
                  <a:solidFill>
                    <a:schemeClr val="tx1"/>
                  </a:solidFill>
                  <a:latin typeface="Calibri" panose="020F050202020403020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l" hangingPunct="0">
                <a:buFontTx/>
                <a:buNone/>
              </a:pPr>
              <a:r>
                <a:rPr lang="zh-CN" altLang="en-US" sz="2000" kern="0" noProof="1">
                  <a:solidFill>
                    <a:schemeClr val="tx1">
                      <a:lumMod val="75000"/>
                      <a:lumOff val="25000"/>
                    </a:schemeClr>
                  </a:solidFill>
                  <a:latin typeface="微软雅黑" panose="020B0503020204020204" pitchFamily="34" charset="-122"/>
                  <a:ea typeface="微软雅黑" panose="020B0503020204020204" pitchFamily="34" charset="-122"/>
                  <a:cs typeface="Noto Sans S Chinese Medium" panose="020B0600000000000000" charset="-122"/>
                </a:rPr>
                <a:t>• 能运用三维建模工具绘制简单的创意类三维数字模型。</a:t>
              </a:r>
              <a:endParaRPr lang="zh-CN" altLang="en-US" sz="2000" kern="0" noProof="1">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charset="-122"/>
              </a:endParaRPr>
            </a:p>
          </p:txBody>
        </p:sp>
        <p:sp>
          <p:nvSpPr>
            <p:cNvPr id="5" name="文本框 7"/>
            <p:cNvSpPr txBox="1">
              <a:spLocks noChangeArrowheads="1"/>
            </p:cNvSpPr>
            <p:nvPr/>
          </p:nvSpPr>
          <p:spPr bwMode="auto">
            <a:xfrm>
              <a:off x="4015" y="5419"/>
              <a:ext cx="11823" cy="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514350">
                <a:defRPr sz="1300">
                  <a:solidFill>
                    <a:schemeClr val="tx1"/>
                  </a:solidFill>
                  <a:latin typeface="Calibri" panose="020F0502020204030204" charset="0"/>
                  <a:ea typeface="宋体" panose="02010600030101010101" pitchFamily="2" charset="-122"/>
                </a:defRPr>
              </a:lvl1pPr>
              <a:lvl2pPr marL="742950" indent="-285750" defTabSz="514350">
                <a:defRPr sz="1300">
                  <a:solidFill>
                    <a:schemeClr val="tx1"/>
                  </a:solidFill>
                  <a:latin typeface="Calibri" panose="020F0502020204030204" charset="0"/>
                  <a:ea typeface="宋体" panose="02010600030101010101" pitchFamily="2" charset="-122"/>
                </a:defRPr>
              </a:lvl2pPr>
              <a:lvl3pPr marL="1143000" indent="-228600" defTabSz="514350">
                <a:defRPr sz="1300">
                  <a:solidFill>
                    <a:schemeClr val="tx1"/>
                  </a:solidFill>
                  <a:latin typeface="Calibri" panose="020F0502020204030204" charset="0"/>
                  <a:ea typeface="宋体" panose="02010600030101010101" pitchFamily="2" charset="-122"/>
                </a:defRPr>
              </a:lvl3pPr>
              <a:lvl4pPr marL="1600200" indent="-228600" defTabSz="514350">
                <a:defRPr sz="1300">
                  <a:solidFill>
                    <a:schemeClr val="tx1"/>
                  </a:solidFill>
                  <a:latin typeface="Calibri" panose="020F0502020204030204" charset="0"/>
                  <a:ea typeface="宋体" panose="02010600030101010101" pitchFamily="2" charset="-122"/>
                </a:defRPr>
              </a:lvl4pPr>
              <a:lvl5pPr marL="2057400" indent="-228600" defTabSz="514350">
                <a:defRPr sz="1300">
                  <a:solidFill>
                    <a:schemeClr val="tx1"/>
                  </a:solidFill>
                  <a:latin typeface="Calibri" panose="020F050202020403020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l" hangingPunct="0">
                <a:buClrTx/>
                <a:buSzTx/>
                <a:buFontTx/>
                <a:buNone/>
              </a:pPr>
              <a:r>
                <a:rPr lang="zh-CN" altLang="en-US" sz="2400" kern="0" noProof="1">
                  <a:solidFill>
                    <a:schemeClr val="tx1">
                      <a:lumMod val="75000"/>
                      <a:lumOff val="25000"/>
                    </a:schemeClr>
                  </a:solidFill>
                  <a:latin typeface="Noto Sans S Chinese Medium" panose="020B0600000000000000" charset="-122"/>
                  <a:ea typeface="Noto Sans S Chinese Medium" panose="020B0600000000000000" charset="-122"/>
                  <a:cs typeface="Noto Sans S Chinese Medium" panose="020B0600000000000000" charset="-122"/>
                </a:rPr>
                <a:t>• </a:t>
              </a:r>
              <a:r>
                <a:rPr lang="zh-CN" altLang="en-US" sz="2000" kern="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会选用合适的方式发布模型。</a:t>
              </a:r>
            </a:p>
          </p:txBody>
        </p:sp>
      </p:grpSp>
    </p:spTree>
    <p:extLst>
      <p:ext uri="{BB962C8B-B14F-4D97-AF65-F5344CB8AC3E}">
        <p14:creationId xmlns:p14="http://schemas.microsoft.com/office/powerpoint/2010/main" val="3503834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5400000">
            <a:off x="523240" y="2117090"/>
            <a:ext cx="6857365" cy="2624455"/>
          </a:xfrm>
          <a:prstGeom prst="rect">
            <a:avLst/>
          </a:prstGeom>
          <a:solidFill>
            <a:srgbClr val="5B7A7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5664200" y="2205355"/>
            <a:ext cx="4286885" cy="706755"/>
          </a:xfrm>
          <a:prstGeom prst="rect">
            <a:avLst/>
          </a:prstGeom>
          <a:noFill/>
        </p:spPr>
        <p:txBody>
          <a:bodyPr wrap="square" rtlCol="0">
            <a:spAutoFit/>
          </a:bodyPr>
          <a:lstStyle/>
          <a:p>
            <a:pPr algn="dist"/>
            <a:r>
              <a:rPr lang="zh-CN" altLang="en-US" sz="4000" b="1" dirty="0">
                <a:solidFill>
                  <a:srgbClr val="F65738"/>
                </a:solidFill>
                <a:latin typeface="微软雅黑" panose="020B0503020204020204" charset="-122"/>
                <a:ea typeface="微软雅黑" panose="020B0503020204020204" charset="-122"/>
                <a:cs typeface="微软雅黑" panose="020B0503020204020204" charset="-122"/>
              </a:rPr>
              <a:t>规划创意花瓶模型</a:t>
            </a:r>
          </a:p>
        </p:txBody>
      </p:sp>
      <p:grpSp>
        <p:nvGrpSpPr>
          <p:cNvPr id="16" name="组合 15"/>
          <p:cNvGrpSpPr/>
          <p:nvPr/>
        </p:nvGrpSpPr>
        <p:grpSpPr>
          <a:xfrm>
            <a:off x="6167755" y="3213100"/>
            <a:ext cx="4665980" cy="1954530"/>
            <a:chOff x="9713" y="5060"/>
            <a:chExt cx="7348" cy="3078"/>
          </a:xfrm>
        </p:grpSpPr>
        <p:sp>
          <p:nvSpPr>
            <p:cNvPr id="27" name="文本框 26"/>
            <p:cNvSpPr txBox="1"/>
            <p:nvPr/>
          </p:nvSpPr>
          <p:spPr>
            <a:xfrm>
              <a:off x="10054" y="5060"/>
              <a:ext cx="7007" cy="3078"/>
            </a:xfrm>
            <a:prstGeom prst="rect">
              <a:avLst/>
            </a:prstGeom>
            <a:noFill/>
          </p:spPr>
          <p:txBody>
            <a:bodyPr wrap="square" rtlCol="0">
              <a:spAutoFit/>
            </a:bodyPr>
            <a:lstStyle/>
            <a:p>
              <a:pPr algn="l" fontAlgn="auto">
                <a:lnSpc>
                  <a:spcPct val="150000"/>
                </a:lnSpc>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任务描述</a:t>
              </a:r>
            </a:p>
            <a:p>
              <a:pPr algn="l" fontAlgn="auto">
                <a:lnSpc>
                  <a:spcPct val="150000"/>
                </a:lnSpc>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任务分析</a:t>
              </a:r>
            </a:p>
            <a:p>
              <a:pPr algn="l" fontAlgn="auto">
                <a:lnSpc>
                  <a:spcPct val="150000"/>
                </a:lnSpc>
                <a:buClrTx/>
                <a:buSzTx/>
                <a:buFontTx/>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任务实施</a:t>
              </a:r>
            </a:p>
          </p:txBody>
        </p:sp>
        <p:sp>
          <p:nvSpPr>
            <p:cNvPr id="9" name="椭圆 8"/>
            <p:cNvSpPr/>
            <p:nvPr/>
          </p:nvSpPr>
          <p:spPr>
            <a:xfrm>
              <a:off x="9713" y="562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9713" y="664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9713" y="7668"/>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文本框 2"/>
          <p:cNvSpPr txBox="1"/>
          <p:nvPr/>
        </p:nvSpPr>
        <p:spPr>
          <a:xfrm>
            <a:off x="3792220" y="1772920"/>
            <a:ext cx="471805" cy="2306955"/>
          </a:xfrm>
          <a:prstGeom prst="rect">
            <a:avLst/>
          </a:prstGeom>
          <a:noFill/>
        </p:spPr>
        <p:txBody>
          <a:bodyPr wrap="square" rtlCol="0" anchor="t">
            <a:spAutoFit/>
          </a:bodyPr>
          <a:lstStyle/>
          <a:p>
            <a:pPr algn="dist"/>
            <a:r>
              <a:rPr lang="zh-CN" altLang="en-US" sz="4800" b="1">
                <a:solidFill>
                  <a:schemeClr val="bg1"/>
                </a:solidFill>
                <a:latin typeface="微软雅黑" panose="020B0503020204020204" charset="-122"/>
                <a:ea typeface="微软雅黑" panose="020B0503020204020204" charset="-122"/>
                <a:cs typeface="微软雅黑" panose="020B0503020204020204" charset="-122"/>
                <a:sym typeface="+mn-ea"/>
              </a:rPr>
              <a:t>任务1</a:t>
            </a:r>
          </a:p>
        </p:txBody>
      </p:sp>
      <p:grpSp>
        <p:nvGrpSpPr>
          <p:cNvPr id="11" name="组合 10"/>
          <p:cNvGrpSpPr/>
          <p:nvPr/>
        </p:nvGrpSpPr>
        <p:grpSpPr>
          <a:xfrm>
            <a:off x="3545840" y="1465580"/>
            <a:ext cx="1034415" cy="2755265"/>
            <a:chOff x="5584" y="2308"/>
            <a:chExt cx="1629" cy="4339"/>
          </a:xfrm>
        </p:grpSpPr>
        <p:cxnSp>
          <p:nvCxnSpPr>
            <p:cNvPr id="6" name="直接连接符 5"/>
            <p:cNvCxnSpPr/>
            <p:nvPr/>
          </p:nvCxnSpPr>
          <p:spPr>
            <a:xfrm flipH="1">
              <a:off x="5614" y="5967"/>
              <a:ext cx="6" cy="68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584" y="6647"/>
              <a:ext cx="604"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543" y="2338"/>
              <a:ext cx="670"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194" y="2308"/>
              <a:ext cx="0" cy="57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2248540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2338070" y="2275840"/>
            <a:ext cx="7597775" cy="1292960"/>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2708275" y="2421255"/>
            <a:ext cx="7001510" cy="1015663"/>
          </a:xfrm>
          <a:prstGeom prst="rect">
            <a:avLst/>
          </a:prstGeom>
          <a:noFill/>
        </p:spPr>
        <p:txBody>
          <a:bodyPr wrap="square" rtlCol="0" anchor="t">
            <a:spAutoFit/>
          </a:bodyPr>
          <a:lstStyle/>
          <a:p>
            <a:pPr indent="508000" fontAlgn="auto">
              <a:lnSpc>
                <a:spcPct val="100000"/>
              </a:lnSpc>
              <a:extLst>
                <a:ext uri="{35155182-B16C-46BC-9424-99874614C6A1}">
                  <wpsdc:indentchars xmlns="" xmlns:wpsdc="http://www.wps.cn/officeDocument/2017/drawingmlCustomData" val="200" checksum="282533468"/>
                </a:ext>
              </a:extLst>
            </a:pP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三维设计创客团队市场调研任务组进行调研，收集、整理创意花瓶有关资料，在此基础上绘制出模型草图，为后续的模型设计工作做准备。</a:t>
            </a:r>
          </a:p>
        </p:txBody>
      </p:sp>
      <p:grpSp>
        <p:nvGrpSpPr>
          <p:cNvPr id="12" name="组合 11"/>
          <p:cNvGrpSpPr/>
          <p:nvPr/>
        </p:nvGrpSpPr>
        <p:grpSpPr>
          <a:xfrm>
            <a:off x="0" y="-26670"/>
            <a:ext cx="12459970" cy="904875"/>
            <a:chOff x="0" y="-42"/>
            <a:chExt cx="19622" cy="1425"/>
          </a:xfrm>
        </p:grpSpPr>
        <p:sp>
          <p:nvSpPr>
            <p:cNvPr id="10" name="矩形 9"/>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302" y="184"/>
              <a:ext cx="1304" cy="1199"/>
              <a:chOff x="756" y="1232"/>
              <a:chExt cx="1304" cy="1199"/>
            </a:xfrm>
          </p:grpSpPr>
          <p:sp>
            <p:nvSpPr>
              <p:cNvPr id="3" name="矩形 2"/>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任务描述</a:t>
              </a:r>
            </a:p>
          </p:txBody>
        </p:sp>
        <p:sp>
          <p:nvSpPr>
            <p:cNvPr id="9" name="矩形 8"/>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3342" y="71"/>
              <a:ext cx="6280" cy="727"/>
            </a:xfrm>
            <a:prstGeom prst="rect">
              <a:avLst/>
            </a:prstGeom>
            <a:noFill/>
          </p:spPr>
          <p:txBody>
            <a:bodyPr wrap="square" rtlCol="0" anchor="t">
              <a:spAutoFit/>
            </a:bodyPr>
            <a:lstStyle/>
            <a:p>
              <a:r>
                <a:rPr lang="zh-CN" altLang="en-US" sz="2400" b="1" dirty="0">
                  <a:solidFill>
                    <a:srgbClr val="FFFF00"/>
                  </a:solidFill>
                  <a:sym typeface="+mn-ea"/>
                </a:rPr>
                <a:t>任务1  规划创意花瓶模型</a:t>
              </a:r>
            </a:p>
          </p:txBody>
        </p:sp>
      </p:grpSp>
    </p:spTree>
    <p:extLst>
      <p:ext uri="{BB962C8B-B14F-4D97-AF65-F5344CB8AC3E}">
        <p14:creationId xmlns:p14="http://schemas.microsoft.com/office/powerpoint/2010/main" val="315749883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1020445" y="1987550"/>
            <a:ext cx="10140315" cy="1509250"/>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1488440" y="2059305"/>
            <a:ext cx="9389110" cy="1323439"/>
          </a:xfrm>
          <a:prstGeom prst="rect">
            <a:avLst/>
          </a:prstGeom>
          <a:noFill/>
        </p:spPr>
        <p:txBody>
          <a:bodyPr wrap="square" rtlCol="0" anchor="t">
            <a:spAutoFit/>
          </a:bodyPr>
          <a:lstStyle/>
          <a:p>
            <a:pPr indent="508000" fontAlgn="auto">
              <a:lnSpc>
                <a:spcPct val="100000"/>
              </a:lnSpc>
              <a:extLst>
                <a:ext uri="{35155182-B16C-46BC-9424-99874614C6A1}">
                  <wpsdc:indentchars xmlns="" xmlns:wpsdc="http://www.wps.cn/officeDocument/2017/drawingmlCustomData" val="200" checksum="282533468"/>
                </a:ext>
              </a:extLst>
            </a:pP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市场调研组成员通过到市场、网络进行广泛调研，收集、整理创意花瓶资料，再结合地区文化特色和古代文化等元素，并对收集整理的资料进行研究、分析、讨论，决定列出创意花瓶的资料清单，再根据清单考虑、优化、确定创意花瓶的基本结构，最后绘制创意花瓶草图。</a:t>
            </a:r>
          </a:p>
        </p:txBody>
      </p:sp>
      <p:sp>
        <p:nvSpPr>
          <p:cNvPr id="25" name="文本框 24"/>
          <p:cNvSpPr txBox="1"/>
          <p:nvPr/>
        </p:nvSpPr>
        <p:spPr>
          <a:xfrm>
            <a:off x="5304155" y="5012055"/>
            <a:ext cx="1637030" cy="450850"/>
          </a:xfrm>
          <a:prstGeom prst="rect">
            <a:avLst/>
          </a:prstGeom>
          <a:noFill/>
        </p:spPr>
        <p:txBody>
          <a:bodyPr wrap="square" rtlCol="0">
            <a:spAutoFit/>
          </a:bodyPr>
          <a:lstStyle/>
          <a:p>
            <a:pPr indent="0">
              <a:lnSpc>
                <a:spcPct val="130000"/>
              </a:lnSpc>
              <a:buFont typeface="Wingdings" panose="05000000000000000000" pitchFamily="2" charset="2"/>
              <a:buNone/>
            </a:pPr>
            <a:r>
              <a:rPr lang="zh-CN" altLang="en-US" sz="1800">
                <a:sym typeface="+mn-lt"/>
              </a:rPr>
              <a:t>任务路线图</a:t>
            </a:r>
          </a:p>
        </p:txBody>
      </p:sp>
      <p:grpSp>
        <p:nvGrpSpPr>
          <p:cNvPr id="10" name="组合 9"/>
          <p:cNvGrpSpPr/>
          <p:nvPr/>
        </p:nvGrpSpPr>
        <p:grpSpPr>
          <a:xfrm>
            <a:off x="3452495" y="4286885"/>
            <a:ext cx="5288915" cy="488950"/>
            <a:chOff x="5626" y="5491"/>
            <a:chExt cx="8329" cy="770"/>
          </a:xfrm>
        </p:grpSpPr>
        <p:pic>
          <p:nvPicPr>
            <p:cNvPr id="18" name="图片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48" y="5521"/>
              <a:ext cx="968" cy="694"/>
            </a:xfrm>
            <a:prstGeom prst="rect">
              <a:avLst/>
            </a:prstGeom>
          </p:spPr>
        </p:pic>
        <p:grpSp>
          <p:nvGrpSpPr>
            <p:cNvPr id="24" name="组合 23"/>
            <p:cNvGrpSpPr/>
            <p:nvPr/>
          </p:nvGrpSpPr>
          <p:grpSpPr>
            <a:xfrm>
              <a:off x="10243" y="5491"/>
              <a:ext cx="3712" cy="762"/>
              <a:chOff x="1803" y="3280"/>
              <a:chExt cx="4090" cy="844"/>
            </a:xfrm>
          </p:grpSpPr>
          <p:sp>
            <p:nvSpPr>
              <p:cNvPr id="22" name="任意多边形 6"/>
              <p:cNvSpPr/>
              <p:nvPr userDrawn="1"/>
            </p:nvSpPr>
            <p:spPr>
              <a:xfrm>
                <a:off x="2025" y="3280"/>
                <a:ext cx="3423" cy="84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ndParaRPr>
              </a:p>
            </p:txBody>
          </p:sp>
          <p:sp>
            <p:nvSpPr>
              <p:cNvPr id="23" name="标题 1"/>
              <p:cNvSpPr>
                <a:spLocks noGrp="1"/>
              </p:cNvSpPr>
              <p:nvPr/>
            </p:nvSpPr>
            <p:spPr>
              <a:xfrm>
                <a:off x="1803" y="3402"/>
                <a:ext cx="4090" cy="680"/>
              </a:xfrm>
              <a:prstGeom prst="rect">
                <a:avLst/>
              </a:prstGeom>
            </p:spPr>
            <p:txBody>
              <a:bodyPr vert="horz" lIns="91440" tIns="45720" rIns="91440" bIns="45720" rtlCol="0" anchor="ctr">
                <a:noAutofit/>
              </a:bodyPr>
              <a:lstStyle>
                <a:lvl1pPr algn="l">
                  <a:defRPr sz="1800" b="1">
                    <a:solidFill>
                      <a:srgbClr val="1C9292"/>
                    </a:solidFill>
                    <a:latin typeface="微软雅黑" panose="020B0503020204020204" charset="-122"/>
                    <a:ea typeface="微软雅黑" panose="020B0503020204020204" charset="-122"/>
                  </a:defRPr>
                </a:lvl1pPr>
              </a:lstStyle>
              <a:p>
                <a:pPr algn="ctr"/>
                <a:r>
                  <a:rPr lang="zh-CN" altLang="en-US" sz="2000" b="0" kern="0" spc="100" dirty="0">
                    <a:solidFill>
                      <a:schemeClr val="bg1"/>
                    </a:solidFill>
                    <a:uFillTx/>
                    <a:cs typeface="Noto Sans S Chinese Medium" panose="020B0600000000000000" charset="-122"/>
                    <a:sym typeface="+mn-ea"/>
                  </a:rPr>
                  <a:t>绘制草图</a:t>
                </a:r>
              </a:p>
            </p:txBody>
          </p:sp>
        </p:grpSp>
        <p:grpSp>
          <p:nvGrpSpPr>
            <p:cNvPr id="27" name="组合 26"/>
            <p:cNvGrpSpPr/>
            <p:nvPr/>
          </p:nvGrpSpPr>
          <p:grpSpPr>
            <a:xfrm>
              <a:off x="5626" y="5499"/>
              <a:ext cx="3107" cy="762"/>
              <a:chOff x="8992" y="3304"/>
              <a:chExt cx="4136" cy="844"/>
            </a:xfrm>
          </p:grpSpPr>
          <p:sp>
            <p:nvSpPr>
              <p:cNvPr id="28" name="任意多边形 6"/>
              <p:cNvSpPr/>
              <p:nvPr userDrawn="1"/>
            </p:nvSpPr>
            <p:spPr>
              <a:xfrm>
                <a:off x="8992" y="3304"/>
                <a:ext cx="4136" cy="84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ndParaRPr>
              </a:p>
            </p:txBody>
          </p:sp>
          <p:sp>
            <p:nvSpPr>
              <p:cNvPr id="29" name="标题 1"/>
              <p:cNvSpPr>
                <a:spLocks noGrp="1"/>
              </p:cNvSpPr>
              <p:nvPr/>
            </p:nvSpPr>
            <p:spPr>
              <a:xfrm>
                <a:off x="8997" y="3402"/>
                <a:ext cx="4090" cy="680"/>
              </a:xfrm>
              <a:prstGeom prst="rect">
                <a:avLst/>
              </a:prstGeom>
            </p:spPr>
            <p:txBody>
              <a:bodyPr vert="horz" lIns="91440" tIns="45720" rIns="91440" bIns="45720" rtlCol="0" anchor="ctr">
                <a:noAutofit/>
              </a:bodyPr>
              <a:lstStyle>
                <a:lvl1pPr algn="l">
                  <a:defRPr sz="1800" b="1">
                    <a:solidFill>
                      <a:srgbClr val="1C9292"/>
                    </a:solidFill>
                    <a:latin typeface="微软雅黑" panose="020B0503020204020204" charset="-122"/>
                    <a:ea typeface="微软雅黑" panose="020B0503020204020204" charset="-122"/>
                  </a:defRPr>
                </a:lvl1pPr>
              </a:lstStyle>
              <a:p>
                <a:pPr algn="ctr"/>
                <a:r>
                  <a:rPr lang="zh-CN" altLang="en-US" sz="2000" b="0" kern="0" spc="100" dirty="0">
                    <a:solidFill>
                      <a:schemeClr val="bg1"/>
                    </a:solidFill>
                    <a:uFillTx/>
                    <a:cs typeface="Noto Sans S Chinese Medium" panose="020B0600000000000000" charset="-122"/>
                    <a:sym typeface="+mn-ea"/>
                  </a:rPr>
                  <a:t>需求调研</a:t>
                </a:r>
              </a:p>
            </p:txBody>
          </p:sp>
        </p:grpSp>
      </p:grpSp>
      <p:grpSp>
        <p:nvGrpSpPr>
          <p:cNvPr id="47" name="组合 46">
            <a:extLst>
              <a:ext uri="{FF2B5EF4-FFF2-40B4-BE49-F238E27FC236}">
                <a16:creationId xmlns:a16="http://schemas.microsoft.com/office/drawing/2014/main" id="{0055F0A7-F481-442E-9F4A-C992A952D6B8}"/>
              </a:ext>
            </a:extLst>
          </p:cNvPr>
          <p:cNvGrpSpPr/>
          <p:nvPr/>
        </p:nvGrpSpPr>
        <p:grpSpPr>
          <a:xfrm>
            <a:off x="0" y="-26670"/>
            <a:ext cx="12459970" cy="904875"/>
            <a:chOff x="0" y="-42"/>
            <a:chExt cx="19622" cy="1425"/>
          </a:xfrm>
        </p:grpSpPr>
        <p:sp>
          <p:nvSpPr>
            <p:cNvPr id="48" name="矩形 47">
              <a:extLst>
                <a:ext uri="{FF2B5EF4-FFF2-40B4-BE49-F238E27FC236}">
                  <a16:creationId xmlns:a16="http://schemas.microsoft.com/office/drawing/2014/main" id="{2B3C93A6-4995-4D60-AF22-1EE608FE3DA8}"/>
                </a:ext>
              </a:extLst>
            </p:cNvPr>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9" name="组合 48">
              <a:extLst>
                <a:ext uri="{FF2B5EF4-FFF2-40B4-BE49-F238E27FC236}">
                  <a16:creationId xmlns:a16="http://schemas.microsoft.com/office/drawing/2014/main" id="{BF50BA80-0C4A-422A-AE3B-D28FD9F6D49F}"/>
                </a:ext>
              </a:extLst>
            </p:cNvPr>
            <p:cNvGrpSpPr/>
            <p:nvPr/>
          </p:nvGrpSpPr>
          <p:grpSpPr>
            <a:xfrm>
              <a:off x="302" y="184"/>
              <a:ext cx="1304" cy="1199"/>
              <a:chOff x="756" y="1232"/>
              <a:chExt cx="1304" cy="1199"/>
            </a:xfrm>
          </p:grpSpPr>
          <p:sp>
            <p:nvSpPr>
              <p:cNvPr id="53" name="矩形 52">
                <a:extLst>
                  <a:ext uri="{FF2B5EF4-FFF2-40B4-BE49-F238E27FC236}">
                    <a16:creationId xmlns:a16="http://schemas.microsoft.com/office/drawing/2014/main" id="{8BA0AFB7-F765-42B4-893E-680786EFB0CE}"/>
                  </a:ext>
                </a:extLst>
              </p:cNvPr>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a:extLst>
                  <a:ext uri="{FF2B5EF4-FFF2-40B4-BE49-F238E27FC236}">
                    <a16:creationId xmlns:a16="http://schemas.microsoft.com/office/drawing/2014/main" id="{2FF4950E-076E-4810-84F9-6279484D3BA6}"/>
                  </a:ext>
                </a:extLst>
              </p:cNvPr>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a:extLst>
                  <a:ext uri="{FF2B5EF4-FFF2-40B4-BE49-F238E27FC236}">
                    <a16:creationId xmlns:a16="http://schemas.microsoft.com/office/drawing/2014/main" id="{C033966B-D9FB-486F-AA3F-3CA380E06EB2}"/>
                  </a:ext>
                </a:extLst>
              </p:cNvPr>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0" name="文本框 49">
              <a:extLst>
                <a:ext uri="{FF2B5EF4-FFF2-40B4-BE49-F238E27FC236}">
                  <a16:creationId xmlns:a16="http://schemas.microsoft.com/office/drawing/2014/main" id="{6909B3FC-4C72-4F48-8007-471F6FED412C}"/>
                </a:ext>
              </a:extLst>
            </p:cNvPr>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任务分析</a:t>
              </a:r>
            </a:p>
          </p:txBody>
        </p:sp>
        <p:sp>
          <p:nvSpPr>
            <p:cNvPr id="51" name="矩形 50">
              <a:extLst>
                <a:ext uri="{FF2B5EF4-FFF2-40B4-BE49-F238E27FC236}">
                  <a16:creationId xmlns:a16="http://schemas.microsoft.com/office/drawing/2014/main" id="{F86E6E5E-F678-46EF-BB8C-FF08C97EA766}"/>
                </a:ext>
              </a:extLst>
            </p:cNvPr>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文本框 51">
              <a:extLst>
                <a:ext uri="{FF2B5EF4-FFF2-40B4-BE49-F238E27FC236}">
                  <a16:creationId xmlns:a16="http://schemas.microsoft.com/office/drawing/2014/main" id="{2B7FCA4B-4669-4DEB-8845-C6B3BA215BA3}"/>
                </a:ext>
              </a:extLst>
            </p:cNvPr>
            <p:cNvSpPr txBox="1"/>
            <p:nvPr/>
          </p:nvSpPr>
          <p:spPr>
            <a:xfrm>
              <a:off x="13342" y="71"/>
              <a:ext cx="6280" cy="727"/>
            </a:xfrm>
            <a:prstGeom prst="rect">
              <a:avLst/>
            </a:prstGeom>
            <a:noFill/>
          </p:spPr>
          <p:txBody>
            <a:bodyPr wrap="square" rtlCol="0" anchor="t">
              <a:spAutoFit/>
            </a:bodyPr>
            <a:lstStyle/>
            <a:p>
              <a:r>
                <a:rPr lang="zh-CN" altLang="en-US" sz="2400" b="1" dirty="0">
                  <a:solidFill>
                    <a:srgbClr val="FFFF00"/>
                  </a:solidFill>
                  <a:sym typeface="+mn-ea"/>
                </a:rPr>
                <a:t>任务1  规划创意花瓶模型</a:t>
              </a:r>
            </a:p>
          </p:txBody>
        </p:sp>
      </p:grpSp>
    </p:spTree>
    <p:extLst>
      <p:ext uri="{BB962C8B-B14F-4D97-AF65-F5344CB8AC3E}">
        <p14:creationId xmlns:p14="http://schemas.microsoft.com/office/powerpoint/2010/main" val="3073721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up)">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学习目标</a:t>
              </a: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2406015" y="1781810"/>
            <a:ext cx="7702550" cy="3839845"/>
            <a:chOff x="4015" y="2354"/>
            <a:chExt cx="12130" cy="6047"/>
          </a:xfrm>
        </p:grpSpPr>
        <p:grpSp>
          <p:nvGrpSpPr>
            <p:cNvPr id="2" name="组合 1"/>
            <p:cNvGrpSpPr/>
            <p:nvPr/>
          </p:nvGrpSpPr>
          <p:grpSpPr>
            <a:xfrm>
              <a:off x="4227" y="2354"/>
              <a:ext cx="11669" cy="6047"/>
              <a:chOff x="1787" y="2539"/>
              <a:chExt cx="9907" cy="6047"/>
            </a:xfrm>
          </p:grpSpPr>
          <p:cxnSp>
            <p:nvCxnSpPr>
              <p:cNvPr id="18" name="直接连接符 17"/>
              <p:cNvCxnSpPr/>
              <p:nvPr/>
            </p:nvCxnSpPr>
            <p:spPr>
              <a:xfrm>
                <a:off x="1787" y="2539"/>
                <a:ext cx="9907" cy="0"/>
              </a:xfrm>
              <a:prstGeom prst="line">
                <a:avLst/>
              </a:prstGeom>
              <a:ln w="12700">
                <a:solidFill>
                  <a:srgbClr val="5B7A79"/>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787" y="8586"/>
                <a:ext cx="9907" cy="0"/>
              </a:xfrm>
              <a:prstGeom prst="line">
                <a:avLst/>
              </a:prstGeom>
              <a:ln w="12700">
                <a:solidFill>
                  <a:srgbClr val="5B7A79"/>
                </a:solidFill>
              </a:ln>
            </p:spPr>
            <p:style>
              <a:lnRef idx="1">
                <a:schemeClr val="accent1"/>
              </a:lnRef>
              <a:fillRef idx="0">
                <a:schemeClr val="accent1"/>
              </a:fillRef>
              <a:effectRef idx="0">
                <a:schemeClr val="accent1"/>
              </a:effectRef>
              <a:fontRef idx="minor">
                <a:schemeClr val="tx1"/>
              </a:fontRef>
            </p:style>
          </p:cxnSp>
        </p:grpSp>
        <p:sp>
          <p:nvSpPr>
            <p:cNvPr id="9" name="文本框 7"/>
            <p:cNvSpPr txBox="1">
              <a:spLocks noChangeArrowheads="1"/>
            </p:cNvSpPr>
            <p:nvPr/>
          </p:nvSpPr>
          <p:spPr bwMode="auto">
            <a:xfrm>
              <a:off x="4044" y="3018"/>
              <a:ext cx="12101" cy="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defTabSz="514350" hangingPunct="0">
                <a:buFontTx/>
                <a:buNone/>
                <a:defRPr sz="2000" kern="0">
                  <a:solidFill>
                    <a:schemeClr val="tx1">
                      <a:lumMod val="75000"/>
                      <a:lumOff val="25000"/>
                    </a:schemeClr>
                  </a:solidFill>
                  <a:latin typeface="微软雅黑" panose="020B0503020204020204" pitchFamily="34" charset="-122"/>
                  <a:ea typeface="微软雅黑" panose="020B0503020204020204" pitchFamily="34" charset="-122"/>
                  <a:cs typeface="Noto Sans S Chinese Medium" panose="020B0600000000000000" charset="-122"/>
                </a:defRPr>
              </a:lvl1pPr>
              <a:lvl2pPr marL="742950" indent="-285750" defTabSz="514350">
                <a:defRPr sz="1300">
                  <a:latin typeface="Calibri" panose="020F0502020204030204" charset="0"/>
                  <a:ea typeface="宋体" panose="02010600030101010101" pitchFamily="2" charset="-122"/>
                </a:defRPr>
              </a:lvl2pPr>
              <a:lvl3pPr marL="1143000" indent="-228600" defTabSz="514350">
                <a:defRPr sz="1300">
                  <a:latin typeface="Calibri" panose="020F0502020204030204" charset="0"/>
                  <a:ea typeface="宋体" panose="02010600030101010101" pitchFamily="2" charset="-122"/>
                </a:defRPr>
              </a:lvl3pPr>
              <a:lvl4pPr marL="1600200" indent="-228600" defTabSz="514350">
                <a:defRPr sz="1300">
                  <a:latin typeface="Calibri" panose="020F0502020204030204" charset="0"/>
                  <a:ea typeface="宋体" panose="02010600030101010101" pitchFamily="2" charset="-122"/>
                </a:defRPr>
              </a:lvl4pPr>
              <a:lvl5pPr marL="2057400" indent="-228600" defTabSz="514350">
                <a:defRPr sz="1300">
                  <a:latin typeface="Calibri" panose="020F0502020204030204" charset="0"/>
                  <a:ea typeface="宋体" panose="02010600030101010101" pitchFamily="2" charset="-122"/>
                </a:defRPr>
              </a:lvl5pPr>
              <a:lvl6pPr marL="2514600" indent="-228600" defTabSz="514350" eaLnBrk="0" fontAlgn="base" hangingPunct="0">
                <a:spcBef>
                  <a:spcPct val="0"/>
                </a:spcBef>
                <a:spcAft>
                  <a:spcPct val="0"/>
                </a:spcAft>
                <a:defRPr sz="1300">
                  <a:latin typeface="Calibri" panose="020F0502020204030204" charset="0"/>
                  <a:ea typeface="宋体" panose="02010600030101010101" pitchFamily="2" charset="-122"/>
                </a:defRPr>
              </a:lvl6pPr>
              <a:lvl7pPr marL="2971800" indent="-228600" defTabSz="514350" eaLnBrk="0" fontAlgn="base" hangingPunct="0">
                <a:spcBef>
                  <a:spcPct val="0"/>
                </a:spcBef>
                <a:spcAft>
                  <a:spcPct val="0"/>
                </a:spcAft>
                <a:defRPr sz="1300">
                  <a:latin typeface="Calibri" panose="020F0502020204030204" charset="0"/>
                  <a:ea typeface="宋体" panose="02010600030101010101" pitchFamily="2" charset="-122"/>
                </a:defRPr>
              </a:lvl7pPr>
              <a:lvl8pPr marL="3429000" indent="-228600" defTabSz="514350" eaLnBrk="0" fontAlgn="base" hangingPunct="0">
                <a:spcBef>
                  <a:spcPct val="0"/>
                </a:spcBef>
                <a:spcAft>
                  <a:spcPct val="0"/>
                </a:spcAft>
                <a:defRPr sz="1300">
                  <a:latin typeface="Calibri" panose="020F0502020204030204" charset="0"/>
                  <a:ea typeface="宋体" panose="02010600030101010101" pitchFamily="2" charset="-122"/>
                </a:defRPr>
              </a:lvl8pPr>
              <a:lvl9pPr marL="3886200" indent="-228600" defTabSz="514350" eaLnBrk="0" fontAlgn="base" hangingPunct="0">
                <a:spcBef>
                  <a:spcPct val="0"/>
                </a:spcBef>
                <a:spcAft>
                  <a:spcPct val="0"/>
                </a:spcAft>
                <a:defRPr sz="1300">
                  <a:latin typeface="Calibri" panose="020F0502020204030204" charset="0"/>
                  <a:ea typeface="宋体" panose="02010600030101010101" pitchFamily="2" charset="-122"/>
                </a:defRPr>
              </a:lvl9pPr>
            </a:lstStyle>
            <a:p>
              <a:r>
                <a:rPr lang="zh-CN" altLang="en-US" noProof="1"/>
                <a:t>• 能根据业务需要规划、设计简单模型。</a:t>
              </a:r>
            </a:p>
          </p:txBody>
        </p:sp>
        <p:sp>
          <p:nvSpPr>
            <p:cNvPr id="4" name="文本框 7"/>
            <p:cNvSpPr txBox="1">
              <a:spLocks noChangeArrowheads="1"/>
            </p:cNvSpPr>
            <p:nvPr/>
          </p:nvSpPr>
          <p:spPr bwMode="auto">
            <a:xfrm>
              <a:off x="4015" y="4235"/>
              <a:ext cx="11881" cy="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514350">
                <a:defRPr sz="1300">
                  <a:solidFill>
                    <a:schemeClr val="tx1"/>
                  </a:solidFill>
                  <a:latin typeface="Calibri" panose="020F0502020204030204" charset="0"/>
                  <a:ea typeface="宋体" panose="02010600030101010101" pitchFamily="2" charset="-122"/>
                </a:defRPr>
              </a:lvl1pPr>
              <a:lvl2pPr marL="742950" indent="-285750" defTabSz="514350">
                <a:defRPr sz="1300">
                  <a:solidFill>
                    <a:schemeClr val="tx1"/>
                  </a:solidFill>
                  <a:latin typeface="Calibri" panose="020F0502020204030204" charset="0"/>
                  <a:ea typeface="宋体" panose="02010600030101010101" pitchFamily="2" charset="-122"/>
                </a:defRPr>
              </a:lvl2pPr>
              <a:lvl3pPr marL="1143000" indent="-228600" defTabSz="514350">
                <a:defRPr sz="1300">
                  <a:solidFill>
                    <a:schemeClr val="tx1"/>
                  </a:solidFill>
                  <a:latin typeface="Calibri" panose="020F0502020204030204" charset="0"/>
                  <a:ea typeface="宋体" panose="02010600030101010101" pitchFamily="2" charset="-122"/>
                </a:defRPr>
              </a:lvl3pPr>
              <a:lvl4pPr marL="1600200" indent="-228600" defTabSz="514350">
                <a:defRPr sz="1300">
                  <a:solidFill>
                    <a:schemeClr val="tx1"/>
                  </a:solidFill>
                  <a:latin typeface="Calibri" panose="020F0502020204030204" charset="0"/>
                  <a:ea typeface="宋体" panose="02010600030101010101" pitchFamily="2" charset="-122"/>
                </a:defRPr>
              </a:lvl4pPr>
              <a:lvl5pPr marL="2057400" indent="-228600" defTabSz="514350">
                <a:defRPr sz="1300">
                  <a:solidFill>
                    <a:schemeClr val="tx1"/>
                  </a:solidFill>
                  <a:latin typeface="Calibri" panose="020F050202020403020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l" hangingPunct="0">
                <a:buFontTx/>
                <a:buNone/>
              </a:pPr>
              <a:r>
                <a:rPr lang="zh-CN" altLang="en-US" sz="2000" kern="0" noProof="1">
                  <a:solidFill>
                    <a:schemeClr val="tx1">
                      <a:lumMod val="75000"/>
                      <a:lumOff val="25000"/>
                    </a:schemeClr>
                  </a:solidFill>
                  <a:latin typeface="微软雅黑" panose="020B0503020204020204" pitchFamily="34" charset="-122"/>
                  <a:ea typeface="微软雅黑" panose="020B0503020204020204" pitchFamily="34" charset="-122"/>
                  <a:cs typeface="Noto Sans S Chinese Medium" panose="020B0600000000000000" charset="-122"/>
                </a:rPr>
                <a:t>• 能运用三维建模工具绘制简单的机械类三维数字模型。</a:t>
              </a:r>
              <a:endParaRPr lang="zh-CN" altLang="en-US" sz="2000" kern="0" noProof="1">
                <a:solidFill>
                  <a:schemeClr val="tx1">
                    <a:lumMod val="75000"/>
                    <a:lumOff val="25000"/>
                  </a:schemeClr>
                </a:solidFill>
                <a:latin typeface="微软雅黑" panose="020B0503020204020204" pitchFamily="34" charset="-122"/>
                <a:ea typeface="微软雅黑" panose="020B0503020204020204" pitchFamily="34" charset="-122"/>
                <a:cs typeface="微软雅黑" panose="020B0503020204020204" charset="-122"/>
              </a:endParaRPr>
            </a:p>
          </p:txBody>
        </p:sp>
        <p:sp>
          <p:nvSpPr>
            <p:cNvPr id="5" name="文本框 7"/>
            <p:cNvSpPr txBox="1">
              <a:spLocks noChangeArrowheads="1"/>
            </p:cNvSpPr>
            <p:nvPr/>
          </p:nvSpPr>
          <p:spPr bwMode="auto">
            <a:xfrm>
              <a:off x="4015" y="5419"/>
              <a:ext cx="11823" cy="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514350">
                <a:defRPr sz="1300">
                  <a:solidFill>
                    <a:schemeClr val="tx1"/>
                  </a:solidFill>
                  <a:latin typeface="Calibri" panose="020F0502020204030204" charset="0"/>
                  <a:ea typeface="宋体" panose="02010600030101010101" pitchFamily="2" charset="-122"/>
                </a:defRPr>
              </a:lvl1pPr>
              <a:lvl2pPr marL="742950" indent="-285750" defTabSz="514350">
                <a:defRPr sz="1300">
                  <a:solidFill>
                    <a:schemeClr val="tx1"/>
                  </a:solidFill>
                  <a:latin typeface="Calibri" panose="020F0502020204030204" charset="0"/>
                  <a:ea typeface="宋体" panose="02010600030101010101" pitchFamily="2" charset="-122"/>
                </a:defRPr>
              </a:lvl2pPr>
              <a:lvl3pPr marL="1143000" indent="-228600" defTabSz="514350">
                <a:defRPr sz="1300">
                  <a:solidFill>
                    <a:schemeClr val="tx1"/>
                  </a:solidFill>
                  <a:latin typeface="Calibri" panose="020F0502020204030204" charset="0"/>
                  <a:ea typeface="宋体" panose="02010600030101010101" pitchFamily="2" charset="-122"/>
                </a:defRPr>
              </a:lvl3pPr>
              <a:lvl4pPr marL="1600200" indent="-228600" defTabSz="514350">
                <a:defRPr sz="1300">
                  <a:solidFill>
                    <a:schemeClr val="tx1"/>
                  </a:solidFill>
                  <a:latin typeface="Calibri" panose="020F0502020204030204" charset="0"/>
                  <a:ea typeface="宋体" panose="02010600030101010101" pitchFamily="2" charset="-122"/>
                </a:defRPr>
              </a:lvl4pPr>
              <a:lvl5pPr marL="2057400" indent="-228600" defTabSz="514350">
                <a:defRPr sz="1300">
                  <a:solidFill>
                    <a:schemeClr val="tx1"/>
                  </a:solidFill>
                  <a:latin typeface="Calibri" panose="020F050202020403020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l" hangingPunct="0">
                <a:buClrTx/>
                <a:buSzTx/>
                <a:buFontTx/>
                <a:buNone/>
              </a:pPr>
              <a:r>
                <a:rPr lang="zh-CN" altLang="en-US" sz="2400" kern="0" noProof="1">
                  <a:solidFill>
                    <a:schemeClr val="tx1">
                      <a:lumMod val="75000"/>
                      <a:lumOff val="25000"/>
                    </a:schemeClr>
                  </a:solidFill>
                  <a:latin typeface="Noto Sans S Chinese Medium" panose="020B0600000000000000" charset="-122"/>
                  <a:ea typeface="Noto Sans S Chinese Medium" panose="020B0600000000000000" charset="-122"/>
                  <a:cs typeface="Noto Sans S Chinese Medium" panose="020B0600000000000000" charset="-122"/>
                </a:rPr>
                <a:t>• </a:t>
              </a:r>
              <a:r>
                <a:rPr lang="zh-CN" altLang="en-US" sz="2000" kern="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会选用合适的方式发布模型。</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31950" y="1917065"/>
            <a:ext cx="8928050" cy="707886"/>
          </a:xfrm>
          <a:prstGeom prst="rect">
            <a:avLst/>
          </a:prstGeom>
          <a:noFill/>
        </p:spPr>
        <p:txBody>
          <a:bodyPr wrap="square" rtlCol="0" anchor="t">
            <a:spAutoFit/>
          </a:bodyPr>
          <a:lstStyle/>
          <a:p>
            <a:pPr indent="508000" fontAlgn="auto">
              <a:extLst>
                <a:ext uri="{35155182-B16C-46BC-9424-99874614C6A1}">
                  <wpsdc:indentchars xmlns="" xmlns:wpsdc="http://www.wps.cn/officeDocument/2017/drawingmlCustomData" val="200" checksum="282533468"/>
                </a:ext>
              </a:extLst>
            </a:pPr>
            <a:r>
              <a:rPr lang="zh-CN" altLang="en-US" sz="2000" dirty="0">
                <a:solidFill>
                  <a:srgbClr val="F65738"/>
                </a:solidFill>
              </a:rPr>
              <a:t>（</a:t>
            </a:r>
            <a:r>
              <a:rPr lang="en-US" altLang="zh-CN" sz="2000" dirty="0">
                <a:solidFill>
                  <a:srgbClr val="F65738"/>
                </a:solidFill>
              </a:rPr>
              <a:t>1</a:t>
            </a:r>
            <a:r>
              <a:rPr lang="zh-CN" altLang="en-US" sz="2000" dirty="0">
                <a:solidFill>
                  <a:srgbClr val="F65738"/>
                </a:solidFill>
              </a:rPr>
              <a:t>）参照下表收集调研花瓶相关信息，如目前市面上花瓶的种类、功能、样式、结构、材质和元素结合等。</a:t>
            </a:r>
          </a:p>
        </p:txBody>
      </p:sp>
      <p:sp>
        <p:nvSpPr>
          <p:cNvPr id="4" name="文本框 3"/>
          <p:cNvSpPr txBox="1"/>
          <p:nvPr/>
        </p:nvSpPr>
        <p:spPr>
          <a:xfrm>
            <a:off x="5702735" y="5653661"/>
            <a:ext cx="1575200" cy="368300"/>
          </a:xfrm>
          <a:prstGeom prst="rect">
            <a:avLst/>
          </a:prstGeom>
          <a:noFill/>
        </p:spPr>
        <p:txBody>
          <a:bodyPr wrap="square" rtlCol="0" anchor="t">
            <a:spAutoFit/>
          </a:bodyPr>
          <a:lstStyle/>
          <a:p>
            <a:r>
              <a:rPr lang="zh-CN" altLang="en-US" dirty="0"/>
              <a:t>花瓶相关信息</a:t>
            </a:r>
          </a:p>
        </p:txBody>
      </p:sp>
      <p:grpSp>
        <p:nvGrpSpPr>
          <p:cNvPr id="6" name="组合 5"/>
          <p:cNvGrpSpPr/>
          <p:nvPr/>
        </p:nvGrpSpPr>
        <p:grpSpPr>
          <a:xfrm>
            <a:off x="1341120" y="1178560"/>
            <a:ext cx="5149215" cy="429260"/>
            <a:chOff x="756" y="1856"/>
            <a:chExt cx="8109" cy="676"/>
          </a:xfrm>
        </p:grpSpPr>
        <p:sp>
          <p:nvSpPr>
            <p:cNvPr id="11" name="文本框 10"/>
            <p:cNvSpPr txBox="1"/>
            <p:nvPr/>
          </p:nvSpPr>
          <p:spPr>
            <a:xfrm>
              <a:off x="1999" y="1856"/>
              <a:ext cx="6866" cy="677"/>
            </a:xfrm>
            <a:prstGeom prst="rect">
              <a:avLst/>
            </a:prstGeom>
            <a:noFill/>
          </p:spPr>
          <p:txBody>
            <a:bodyPr wrap="square" rtlCol="0">
              <a:spAutoFit/>
            </a:bodyPr>
            <a:lstStyle/>
            <a:p>
              <a:r>
                <a:rPr sz="2200" b="1" kern="0" spc="300">
                  <a:solidFill>
                    <a:srgbClr val="01786A"/>
                  </a:solidFill>
                  <a:latin typeface="微软雅黑" panose="020B0503020204020204" charset="-122"/>
                  <a:ea typeface="微软雅黑" panose="020B0503020204020204" charset="-122"/>
                  <a:cs typeface="微软雅黑" panose="020B0503020204020204" charset="-122"/>
                  <a:sym typeface="+mn-ea"/>
                </a:rPr>
                <a:t>需求分析</a:t>
              </a:r>
              <a:endParaRPr lang="zh-CN" sz="2000" b="1" kern="0" spc="30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sp>
          <p:nvSpPr>
            <p:cNvPr id="13" name="圆角矩形 12"/>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b="1">
                  <a:solidFill>
                    <a:schemeClr val="bg1"/>
                  </a:solidFill>
                </a:rPr>
                <a:t>1</a:t>
              </a:r>
            </a:p>
          </p:txBody>
        </p:sp>
      </p:grpSp>
      <p:grpSp>
        <p:nvGrpSpPr>
          <p:cNvPr id="17" name="组合 16">
            <a:extLst>
              <a:ext uri="{FF2B5EF4-FFF2-40B4-BE49-F238E27FC236}">
                <a16:creationId xmlns:a16="http://schemas.microsoft.com/office/drawing/2014/main" id="{463AD1B2-0414-4E2B-94E5-661531E1ED5A}"/>
              </a:ext>
            </a:extLst>
          </p:cNvPr>
          <p:cNvGrpSpPr/>
          <p:nvPr/>
        </p:nvGrpSpPr>
        <p:grpSpPr>
          <a:xfrm>
            <a:off x="0" y="-26670"/>
            <a:ext cx="12459970" cy="904875"/>
            <a:chOff x="0" y="-42"/>
            <a:chExt cx="19622" cy="1425"/>
          </a:xfrm>
        </p:grpSpPr>
        <p:sp>
          <p:nvSpPr>
            <p:cNvPr id="18" name="矩形 17">
              <a:extLst>
                <a:ext uri="{FF2B5EF4-FFF2-40B4-BE49-F238E27FC236}">
                  <a16:creationId xmlns:a16="http://schemas.microsoft.com/office/drawing/2014/main" id="{EAFFDEEF-B23D-4794-BF13-99492E65CC96}"/>
                </a:ext>
              </a:extLst>
            </p:cNvPr>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a:extLst>
                <a:ext uri="{FF2B5EF4-FFF2-40B4-BE49-F238E27FC236}">
                  <a16:creationId xmlns:a16="http://schemas.microsoft.com/office/drawing/2014/main" id="{C6C6CC3D-032C-4E92-A756-720E12683202}"/>
                </a:ext>
              </a:extLst>
            </p:cNvPr>
            <p:cNvGrpSpPr/>
            <p:nvPr/>
          </p:nvGrpSpPr>
          <p:grpSpPr>
            <a:xfrm>
              <a:off x="302" y="184"/>
              <a:ext cx="1304" cy="1199"/>
              <a:chOff x="756" y="1232"/>
              <a:chExt cx="1304" cy="1199"/>
            </a:xfrm>
          </p:grpSpPr>
          <p:sp>
            <p:nvSpPr>
              <p:cNvPr id="23" name="矩形 22">
                <a:extLst>
                  <a:ext uri="{FF2B5EF4-FFF2-40B4-BE49-F238E27FC236}">
                    <a16:creationId xmlns:a16="http://schemas.microsoft.com/office/drawing/2014/main" id="{C210EC52-C97D-47BE-B39B-E5828187C9EA}"/>
                  </a:ext>
                </a:extLst>
              </p:cNvPr>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a16="http://schemas.microsoft.com/office/drawing/2014/main" id="{69D68B81-A0F0-464C-93A4-1859D99729F7}"/>
                  </a:ext>
                </a:extLst>
              </p:cNvPr>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a16="http://schemas.microsoft.com/office/drawing/2014/main" id="{56DF9FD6-219E-4B8B-A397-033455335EFE}"/>
                  </a:ext>
                </a:extLst>
              </p:cNvPr>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文本框 19">
              <a:extLst>
                <a:ext uri="{FF2B5EF4-FFF2-40B4-BE49-F238E27FC236}">
                  <a16:creationId xmlns:a16="http://schemas.microsoft.com/office/drawing/2014/main" id="{8BD893C2-3E94-4C86-B9CC-FFAE349F3257}"/>
                </a:ext>
              </a:extLst>
            </p:cNvPr>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21" name="矩形 20">
              <a:extLst>
                <a:ext uri="{FF2B5EF4-FFF2-40B4-BE49-F238E27FC236}">
                  <a16:creationId xmlns:a16="http://schemas.microsoft.com/office/drawing/2014/main" id="{66F54ABA-4999-41C5-B984-655659027D39}"/>
                </a:ext>
              </a:extLst>
            </p:cNvPr>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a16="http://schemas.microsoft.com/office/drawing/2014/main" id="{96D2EF1D-CCAD-4839-BFC3-9F94F4B6D166}"/>
                </a:ext>
              </a:extLst>
            </p:cNvPr>
            <p:cNvSpPr txBox="1"/>
            <p:nvPr/>
          </p:nvSpPr>
          <p:spPr>
            <a:xfrm>
              <a:off x="13342" y="71"/>
              <a:ext cx="6280" cy="727"/>
            </a:xfrm>
            <a:prstGeom prst="rect">
              <a:avLst/>
            </a:prstGeom>
            <a:noFill/>
          </p:spPr>
          <p:txBody>
            <a:bodyPr wrap="square" rtlCol="0" anchor="t">
              <a:spAutoFit/>
            </a:bodyPr>
            <a:lstStyle/>
            <a:p>
              <a:r>
                <a:rPr lang="zh-CN" altLang="en-US" sz="2400" b="1" dirty="0">
                  <a:solidFill>
                    <a:srgbClr val="FFFF00"/>
                  </a:solidFill>
                  <a:sym typeface="+mn-ea"/>
                </a:rPr>
                <a:t>任务1  规划创意花瓶模型</a:t>
              </a:r>
            </a:p>
          </p:txBody>
        </p:sp>
      </p:grpSp>
      <p:graphicFrame>
        <p:nvGraphicFramePr>
          <p:cNvPr id="26" name="表格 25">
            <a:extLst>
              <a:ext uri="{FF2B5EF4-FFF2-40B4-BE49-F238E27FC236}">
                <a16:creationId xmlns:a16="http://schemas.microsoft.com/office/drawing/2014/main" id="{C61A0DE6-D634-49DF-8828-8C0593417FE1}"/>
              </a:ext>
            </a:extLst>
          </p:cNvPr>
          <p:cNvGraphicFramePr/>
          <p:nvPr>
            <p:custDataLst>
              <p:tags r:id="rId1"/>
            </p:custDataLst>
          </p:nvPr>
        </p:nvGraphicFramePr>
        <p:xfrm>
          <a:off x="1704000" y="2701671"/>
          <a:ext cx="8640000" cy="2887329"/>
        </p:xfrm>
        <a:graphic>
          <a:graphicData uri="http://schemas.openxmlformats.org/drawingml/2006/table">
            <a:tbl>
              <a:tblPr firstRow="1" bandRow="1">
                <a:effectLst>
                  <a:outerShdw blurRad="50800" dist="38100" dir="2700000" algn="tl" rotWithShape="0">
                    <a:srgbClr val="5B7A79">
                      <a:alpha val="40000"/>
                    </a:srgbClr>
                  </a:outerShdw>
                </a:effectLst>
                <a:tableStyleId>{C083E6E3-FA7D-4D7B-A595-EF9225AFEA82}</a:tableStyleId>
              </a:tblPr>
              <a:tblGrid>
                <a:gridCol w="2448000">
                  <a:extLst>
                    <a:ext uri="{9D8B030D-6E8A-4147-A177-3AD203B41FA5}">
                      <a16:colId xmlns:a16="http://schemas.microsoft.com/office/drawing/2014/main" val="1769592959"/>
                    </a:ext>
                  </a:extLst>
                </a:gridCol>
                <a:gridCol w="6192000">
                  <a:extLst>
                    <a:ext uri="{9D8B030D-6E8A-4147-A177-3AD203B41FA5}">
                      <a16:colId xmlns:a16="http://schemas.microsoft.com/office/drawing/2014/main" val="20001"/>
                    </a:ext>
                  </a:extLst>
                </a:gridCol>
              </a:tblGrid>
              <a:tr h="452745">
                <a:tc>
                  <a:txBody>
                    <a:bodyPr/>
                    <a:lstStyle/>
                    <a:p>
                      <a:r>
                        <a:rPr lang="zh-CN" altLang="en-US" sz="2000" b="0" i="0" u="none" strike="noStrike" kern="1200" baseline="0" dirty="0">
                          <a:solidFill>
                            <a:schemeClr val="lt1"/>
                          </a:solidFill>
                          <a:latin typeface="+mn-lt"/>
                          <a:ea typeface="+mn-ea"/>
                          <a:cs typeface="+mn-cs"/>
                        </a:rPr>
                        <a:t>分类类型</a:t>
                      </a:r>
                    </a:p>
                  </a:txBody>
                  <a:tcPr>
                    <a:lnL w="12700">
                      <a:solidFill>
                        <a:srgbClr val="83A29D"/>
                      </a:solidFill>
                      <a:prstDash val="solid"/>
                    </a:lnL>
                    <a:lnR w="12700" cap="flat" cmpd="sng" algn="ctr">
                      <a:solidFill>
                        <a:srgbClr val="83A29D"/>
                      </a:solidFill>
                      <a:prstDash val="solid"/>
                      <a:round/>
                      <a:headEnd type="none" w="med" len="med"/>
                      <a:tailEnd type="none" w="med" len="med"/>
                    </a:lnR>
                    <a:lnT w="12700">
                      <a:solidFill>
                        <a:srgbClr val="83A29D"/>
                      </a:solidFill>
                      <a:prstDash val="solid"/>
                    </a:lnT>
                    <a:lnB w="12700" cap="flat" cmpd="sng" algn="ctr">
                      <a:solidFill>
                        <a:srgbClr val="83A29D"/>
                      </a:solidFill>
                      <a:prstDash val="solid"/>
                      <a:round/>
                      <a:headEnd type="none" w="med" len="med"/>
                      <a:tailEnd type="none" w="med" len="med"/>
                    </a:lnB>
                    <a:solidFill>
                      <a:srgbClr val="5B7A79"/>
                    </a:solidFill>
                  </a:tcPr>
                </a:tc>
                <a:tc>
                  <a:txBody>
                    <a:bodyPr/>
                    <a:lstStyle/>
                    <a:p>
                      <a:r>
                        <a:rPr lang="zh-CN" altLang="en-US" sz="2000" b="0" u="none" strike="noStrike" kern="1200" baseline="0" dirty="0">
                          <a:solidFill>
                            <a:schemeClr val="lt1"/>
                          </a:solidFill>
                        </a:rPr>
                        <a:t>种类明细</a:t>
                      </a:r>
                      <a:endParaRPr lang="zh-CN" altLang="en-US" sz="2000" dirty="0"/>
                    </a:p>
                  </a:txBody>
                  <a:tcPr>
                    <a:lnL w="12700" cap="flat" cmpd="sng" algn="ctr">
                      <a:solidFill>
                        <a:srgbClr val="83A29D"/>
                      </a:solidFill>
                      <a:prstDash val="solid"/>
                      <a:round/>
                      <a:headEnd type="none" w="med" len="med"/>
                      <a:tailEnd type="none" w="med" len="med"/>
                    </a:lnL>
                    <a:lnR w="12700">
                      <a:solidFill>
                        <a:srgbClr val="83A29D"/>
                      </a:solidFill>
                      <a:prstDash val="solid"/>
                    </a:lnR>
                    <a:lnT w="12700">
                      <a:solidFill>
                        <a:srgbClr val="83A29D"/>
                      </a:solidFill>
                      <a:prstDash val="solid"/>
                    </a:lnT>
                    <a:lnB w="12700" cap="flat" cmpd="sng" algn="ctr">
                      <a:solidFill>
                        <a:srgbClr val="83A29D"/>
                      </a:solidFill>
                      <a:prstDash val="solid"/>
                      <a:round/>
                      <a:headEnd type="none" w="med" len="med"/>
                      <a:tailEnd type="none" w="med" len="med"/>
                    </a:lnB>
                    <a:solidFill>
                      <a:srgbClr val="5B7A79"/>
                    </a:solidFill>
                  </a:tcPr>
                </a:tc>
                <a:extLst>
                  <a:ext uri="{0D108BD9-81ED-4DB2-BD59-A6C34878D82A}">
                    <a16:rowId xmlns:a16="http://schemas.microsoft.com/office/drawing/2014/main" val="10000"/>
                  </a:ext>
                </a:extLst>
              </a:tr>
              <a:tr h="40526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2000" b="0" u="none" strike="noStrike" kern="1200" baseline="0" dirty="0">
                          <a:solidFill>
                            <a:schemeClr val="tx1"/>
                          </a:solidFill>
                        </a:rPr>
                        <a:t>按照材料分类</a:t>
                      </a:r>
                      <a:endParaRPr lang="zh-CN" altLang="en-US" sz="2000" b="0" i="0" u="none" strike="noStrike" kern="1200" baseline="0" dirty="0">
                        <a:solidFill>
                          <a:schemeClr val="tx1"/>
                        </a:solidFill>
                        <a:latin typeface="+mn-lt"/>
                        <a:ea typeface="+mn-ea"/>
                        <a:cs typeface="+mn-cs"/>
                      </a:endParaRPr>
                    </a:p>
                  </a:txBody>
                  <a:tcPr>
                    <a:lnL w="12700">
                      <a:solidFill>
                        <a:srgbClr val="83A29D"/>
                      </a:solidFill>
                      <a:prstDash val="solid"/>
                    </a:lnL>
                    <a:lnR w="12700" cap="flat" cmpd="sng" algn="ctr">
                      <a:solidFill>
                        <a:srgbClr val="83A29D"/>
                      </a:solidFill>
                      <a:prstDash val="solid"/>
                      <a:round/>
                      <a:headEnd type="none" w="med" len="med"/>
                      <a:tailEnd type="none" w="med" len="me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tc>
                  <a:txBody>
                    <a:bodyPr/>
                    <a:lstStyle/>
                    <a:p>
                      <a:r>
                        <a:rPr lang="zh-CN" altLang="en-US" sz="2000" b="0" u="none" strike="noStrike" kern="1200" baseline="0" dirty="0">
                          <a:solidFill>
                            <a:schemeClr val="tx1"/>
                          </a:solidFill>
                        </a:rPr>
                        <a:t>玻璃花瓶、塑料花瓶、金属花瓶、木质花瓶等</a:t>
                      </a:r>
                      <a:endParaRPr lang="zh-CN" altLang="en-US" sz="2000" dirty="0">
                        <a:solidFill>
                          <a:schemeClr val="tx1"/>
                        </a:solidFill>
                      </a:endParaRPr>
                    </a:p>
                  </a:txBody>
                  <a:tcPr>
                    <a:lnL w="12700" cap="flat" cmpd="sng" algn="ctr">
                      <a:solidFill>
                        <a:srgbClr val="83A29D"/>
                      </a:solidFill>
                      <a:prstDash val="solid"/>
                      <a:round/>
                      <a:headEnd type="none" w="med" len="med"/>
                      <a:tailEnd type="none" w="med" len="med"/>
                    </a:lnL>
                    <a:lnR w="12700">
                      <a:solidFill>
                        <a:srgbClr val="83A29D"/>
                      </a:solidFill>
                      <a:prstDash val="soli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extLst>
                  <a:ext uri="{0D108BD9-81ED-4DB2-BD59-A6C34878D82A}">
                    <a16:rowId xmlns:a16="http://schemas.microsoft.com/office/drawing/2014/main" val="10001"/>
                  </a:ext>
                </a:extLst>
              </a:tr>
              <a:tr h="437989">
                <a:tc>
                  <a:txBody>
                    <a:bodyPr/>
                    <a:lstStyle/>
                    <a:p>
                      <a:r>
                        <a:rPr lang="zh-CN" altLang="en-US" sz="2000" b="0" u="none" strike="noStrike" kern="1200" baseline="0" dirty="0">
                          <a:solidFill>
                            <a:schemeClr val="tx1"/>
                          </a:solidFill>
                        </a:rPr>
                        <a:t>按照结构形状分类</a:t>
                      </a:r>
                      <a:endParaRPr lang="zh-CN" altLang="en-US" sz="2000" dirty="0">
                        <a:solidFill>
                          <a:schemeClr val="tx1"/>
                        </a:solidFill>
                      </a:endParaRPr>
                    </a:p>
                  </a:txBody>
                  <a:tcPr>
                    <a:lnL w="12700">
                      <a:solidFill>
                        <a:srgbClr val="83A29D"/>
                      </a:solidFill>
                      <a:prstDash val="solid"/>
                    </a:lnL>
                    <a:lnR w="12700" cap="flat" cmpd="sng" algn="ctr">
                      <a:solidFill>
                        <a:srgbClr val="83A29D"/>
                      </a:solidFill>
                      <a:prstDash val="solid"/>
                      <a:round/>
                      <a:headEnd type="none" w="med" len="med"/>
                      <a:tailEnd type="none" w="med" len="me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tc>
                  <a:txBody>
                    <a:bodyPr/>
                    <a:lstStyle/>
                    <a:p>
                      <a:r>
                        <a:rPr lang="zh-CN" altLang="en-US" sz="2000" b="0" u="none" strike="noStrike" kern="1200" baseline="0" dirty="0">
                          <a:solidFill>
                            <a:schemeClr val="tx1"/>
                          </a:solidFill>
                        </a:rPr>
                        <a:t>圆柱体、长方体、不规则几何体等</a:t>
                      </a:r>
                      <a:endParaRPr lang="zh-CN" altLang="en-US" sz="2000" dirty="0">
                        <a:solidFill>
                          <a:schemeClr val="tx1"/>
                        </a:solidFill>
                      </a:endParaRPr>
                    </a:p>
                  </a:txBody>
                  <a:tcPr>
                    <a:lnL w="12700" cap="flat" cmpd="sng" algn="ctr">
                      <a:solidFill>
                        <a:srgbClr val="83A29D"/>
                      </a:solidFill>
                      <a:prstDash val="solid"/>
                      <a:round/>
                      <a:headEnd type="none" w="med" len="med"/>
                      <a:tailEnd type="none" w="med" len="med"/>
                    </a:lnL>
                    <a:lnR w="12700">
                      <a:solidFill>
                        <a:srgbClr val="83A29D"/>
                      </a:solidFill>
                      <a:prstDash val="soli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extLst>
                  <a:ext uri="{0D108BD9-81ED-4DB2-BD59-A6C34878D82A}">
                    <a16:rowId xmlns:a16="http://schemas.microsoft.com/office/drawing/2014/main" val="10002"/>
                  </a:ext>
                </a:extLst>
              </a:tr>
              <a:tr h="50817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2000" b="0" u="none" strike="noStrike" kern="1200" baseline="0" dirty="0">
                          <a:solidFill>
                            <a:schemeClr val="tx1"/>
                          </a:solidFill>
                        </a:rPr>
                        <a:t>按照地域分类</a:t>
                      </a:r>
                      <a:endParaRPr lang="zh-CN" altLang="en-US" sz="2000" b="0" i="0" u="none" strike="noStrike" kern="1200" baseline="0" dirty="0">
                        <a:solidFill>
                          <a:schemeClr val="tx1"/>
                        </a:solidFill>
                        <a:latin typeface="+mn-lt"/>
                        <a:ea typeface="+mn-ea"/>
                        <a:cs typeface="+mn-cs"/>
                      </a:endParaRPr>
                    </a:p>
                  </a:txBody>
                  <a:tcPr>
                    <a:lnL w="12700">
                      <a:solidFill>
                        <a:srgbClr val="83A29D"/>
                      </a:solidFill>
                      <a:prstDash val="solid"/>
                    </a:lnL>
                    <a:lnR w="12700" cap="flat" cmpd="sng" algn="ctr">
                      <a:solidFill>
                        <a:srgbClr val="83A29D"/>
                      </a:solidFill>
                      <a:prstDash val="solid"/>
                      <a:round/>
                      <a:headEnd type="none" w="med" len="med"/>
                      <a:tailEnd type="none" w="med" len="me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tc>
                  <a:txBody>
                    <a:bodyPr/>
                    <a:lstStyle/>
                    <a:p>
                      <a:r>
                        <a:rPr lang="zh-CN" altLang="en-US" sz="2000" b="0" u="none" strike="noStrike" kern="1200" baseline="0" dirty="0">
                          <a:solidFill>
                            <a:schemeClr val="tx1"/>
                          </a:solidFill>
                        </a:rPr>
                        <a:t>中国传统花瓶、欧洲花瓶、古希腊花瓶、古罗马花瓶、日式花瓶等</a:t>
                      </a:r>
                      <a:endParaRPr lang="zh-CN" altLang="en-US" sz="2000" dirty="0">
                        <a:solidFill>
                          <a:schemeClr val="tx1"/>
                        </a:solidFill>
                      </a:endParaRPr>
                    </a:p>
                  </a:txBody>
                  <a:tcPr>
                    <a:lnL w="12700" cap="flat" cmpd="sng" algn="ctr">
                      <a:solidFill>
                        <a:srgbClr val="83A29D"/>
                      </a:solidFill>
                      <a:prstDash val="solid"/>
                      <a:round/>
                      <a:headEnd type="none" w="med" len="med"/>
                      <a:tailEnd type="none" w="med" len="med"/>
                    </a:lnL>
                    <a:lnR w="12700">
                      <a:solidFill>
                        <a:srgbClr val="83A29D"/>
                      </a:solidFill>
                      <a:prstDash val="soli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extLst>
                  <a:ext uri="{0D108BD9-81ED-4DB2-BD59-A6C34878D82A}">
                    <a16:rowId xmlns:a16="http://schemas.microsoft.com/office/drawing/2014/main" val="215218520"/>
                  </a:ext>
                </a:extLst>
              </a:tr>
              <a:tr h="450960">
                <a:tc>
                  <a:txBody>
                    <a:bodyPr/>
                    <a:lstStyle/>
                    <a:p>
                      <a:r>
                        <a:rPr lang="zh-CN" altLang="en-US" sz="2000" b="0" u="none" strike="noStrike" kern="1200" baseline="0" dirty="0">
                          <a:solidFill>
                            <a:schemeClr val="tx1"/>
                          </a:solidFill>
                        </a:rPr>
                        <a:t>按照制造工艺分类</a:t>
                      </a:r>
                      <a:endParaRPr lang="zh-CN" altLang="en-US" sz="2000" dirty="0">
                        <a:solidFill>
                          <a:schemeClr val="tx1"/>
                        </a:solidFill>
                      </a:endParaRPr>
                    </a:p>
                  </a:txBody>
                  <a:tcPr>
                    <a:lnL w="12700">
                      <a:solidFill>
                        <a:srgbClr val="83A29D"/>
                      </a:solidFill>
                      <a:prstDash val="solid"/>
                    </a:lnL>
                    <a:lnR w="12700" cap="flat" cmpd="sng" algn="ctr">
                      <a:solidFill>
                        <a:srgbClr val="83A29D"/>
                      </a:solidFill>
                      <a:prstDash val="solid"/>
                      <a:round/>
                      <a:headEnd type="none" w="med" len="med"/>
                      <a:tailEnd type="none" w="med" len="me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tc>
                  <a:txBody>
                    <a:bodyPr/>
                    <a:lstStyle/>
                    <a:p>
                      <a:r>
                        <a:rPr lang="zh-CN" altLang="en-US" sz="2000" b="0" u="none" strike="noStrike" kern="1200" baseline="0" dirty="0">
                          <a:solidFill>
                            <a:schemeClr val="tx1"/>
                          </a:solidFill>
                        </a:rPr>
                        <a:t>吹塑、锻造、铸造、</a:t>
                      </a:r>
                      <a:r>
                        <a:rPr lang="en-US" altLang="zh-CN" sz="2000" b="0" u="none" strike="noStrike" kern="1200" baseline="0" dirty="0">
                          <a:solidFill>
                            <a:schemeClr val="tx1"/>
                          </a:solidFill>
                        </a:rPr>
                        <a:t>3D </a:t>
                      </a:r>
                      <a:r>
                        <a:rPr lang="zh-CN" altLang="en-US" sz="2000" b="0" u="none" strike="noStrike" kern="1200" baseline="0" dirty="0">
                          <a:solidFill>
                            <a:schemeClr val="tx1"/>
                          </a:solidFill>
                        </a:rPr>
                        <a:t>打印等</a:t>
                      </a:r>
                      <a:endParaRPr lang="zh-CN" altLang="en-US" sz="2000" dirty="0">
                        <a:solidFill>
                          <a:schemeClr val="tx1"/>
                        </a:solidFill>
                      </a:endParaRPr>
                    </a:p>
                  </a:txBody>
                  <a:tcPr>
                    <a:lnL w="12700" cap="flat" cmpd="sng" algn="ctr">
                      <a:solidFill>
                        <a:srgbClr val="83A29D"/>
                      </a:solidFill>
                      <a:prstDash val="solid"/>
                      <a:round/>
                      <a:headEnd type="none" w="med" len="med"/>
                      <a:tailEnd type="none" w="med" len="med"/>
                    </a:lnL>
                    <a:lnR w="12700">
                      <a:solidFill>
                        <a:srgbClr val="83A29D"/>
                      </a:solidFill>
                      <a:prstDash val="soli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extLst>
                  <a:ext uri="{0D108BD9-81ED-4DB2-BD59-A6C34878D82A}">
                    <a16:rowId xmlns:a16="http://schemas.microsoft.com/office/drawing/2014/main" val="2097518559"/>
                  </a:ext>
                </a:extLst>
              </a:tr>
              <a:tr h="439329">
                <a:tc>
                  <a:txBody>
                    <a:bodyPr/>
                    <a:lstStyle/>
                    <a:p>
                      <a:r>
                        <a:rPr lang="zh-CN" altLang="en-US" sz="2000" dirty="0">
                          <a:solidFill>
                            <a:schemeClr val="tx1"/>
                          </a:solidFill>
                        </a:rPr>
                        <a:t>按照元素结合分类</a:t>
                      </a:r>
                    </a:p>
                  </a:txBody>
                  <a:tcPr>
                    <a:lnL w="12700">
                      <a:solidFill>
                        <a:srgbClr val="83A29D"/>
                      </a:solidFill>
                      <a:prstDash val="solid"/>
                    </a:lnL>
                    <a:lnR w="12700" cap="flat" cmpd="sng" algn="ctr">
                      <a:solidFill>
                        <a:srgbClr val="83A29D"/>
                      </a:solidFill>
                      <a:prstDash val="solid"/>
                      <a:round/>
                      <a:headEnd type="none" w="med" len="med"/>
                      <a:tailEnd type="none" w="med" len="me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tc>
                  <a:txBody>
                    <a:bodyPr/>
                    <a:lstStyle/>
                    <a:p>
                      <a:r>
                        <a:rPr lang="zh-CN" altLang="en-US" sz="2000" dirty="0">
                          <a:solidFill>
                            <a:schemeClr val="tx1"/>
                          </a:solidFill>
                        </a:rPr>
                        <a:t>古蜀文明、中轴文化、航空航天主题文化等</a:t>
                      </a:r>
                    </a:p>
                  </a:txBody>
                  <a:tcPr>
                    <a:lnL w="12700" cap="flat" cmpd="sng" algn="ctr">
                      <a:solidFill>
                        <a:srgbClr val="83A29D"/>
                      </a:solidFill>
                      <a:prstDash val="solid"/>
                      <a:round/>
                      <a:headEnd type="none" w="med" len="med"/>
                      <a:tailEnd type="none" w="med" len="med"/>
                    </a:lnL>
                    <a:lnR w="12700">
                      <a:solidFill>
                        <a:srgbClr val="83A29D"/>
                      </a:solidFill>
                      <a:prstDash val="soli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extLst>
                  <a:ext uri="{0D108BD9-81ED-4DB2-BD59-A6C34878D82A}">
                    <a16:rowId xmlns:a16="http://schemas.microsoft.com/office/drawing/2014/main" val="3234479460"/>
                  </a:ext>
                </a:extLst>
              </a:tr>
            </a:tbl>
          </a:graphicData>
        </a:graphic>
      </p:graphicFrame>
    </p:spTree>
    <p:extLst>
      <p:ext uri="{BB962C8B-B14F-4D97-AF65-F5344CB8AC3E}">
        <p14:creationId xmlns:p14="http://schemas.microsoft.com/office/powerpoint/2010/main" val="385826093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31950" y="1917065"/>
            <a:ext cx="6696050" cy="400110"/>
          </a:xfrm>
          <a:prstGeom prst="rect">
            <a:avLst/>
          </a:prstGeom>
          <a:noFill/>
        </p:spPr>
        <p:txBody>
          <a:bodyPr wrap="square" rtlCol="0" anchor="t">
            <a:spAutoFit/>
          </a:bodyPr>
          <a:lstStyle/>
          <a:p>
            <a:pPr indent="508000" fontAlgn="auto">
              <a:extLst>
                <a:ext uri="{35155182-B16C-46BC-9424-99874614C6A1}">
                  <wpsdc:indentchars xmlns="" xmlns:wpsdc="http://www.wps.cn/officeDocument/2017/drawingmlCustomData" val="200" checksum="282533468"/>
                </a:ext>
              </a:extLst>
            </a:pPr>
            <a:r>
              <a:rPr lang="zh-CN" altLang="en-US" sz="2000" dirty="0">
                <a:solidFill>
                  <a:srgbClr val="F65738"/>
                </a:solidFill>
              </a:rPr>
              <a:t>（</a:t>
            </a:r>
            <a:r>
              <a:rPr lang="en-US" altLang="zh-CN" sz="2000" dirty="0">
                <a:solidFill>
                  <a:srgbClr val="F65738"/>
                </a:solidFill>
              </a:rPr>
              <a:t>2</a:t>
            </a:r>
            <a:r>
              <a:rPr lang="zh-CN" altLang="en-US" sz="2000" dirty="0">
                <a:solidFill>
                  <a:srgbClr val="F65738"/>
                </a:solidFill>
              </a:rPr>
              <a:t>）以制造 </a:t>
            </a:r>
            <a:r>
              <a:rPr lang="en-US" altLang="zh-CN" sz="2000" dirty="0">
                <a:solidFill>
                  <a:srgbClr val="F65738"/>
                </a:solidFill>
              </a:rPr>
              <a:t>3D</a:t>
            </a:r>
            <a:r>
              <a:rPr lang="zh-CN" altLang="en-US" sz="2000" dirty="0">
                <a:solidFill>
                  <a:srgbClr val="F65738"/>
                </a:solidFill>
              </a:rPr>
              <a:t>打印花瓶为例，确定如下表任务目标。</a:t>
            </a:r>
          </a:p>
        </p:txBody>
      </p:sp>
      <p:sp>
        <p:nvSpPr>
          <p:cNvPr id="4" name="文本框 3"/>
          <p:cNvSpPr txBox="1"/>
          <p:nvPr/>
        </p:nvSpPr>
        <p:spPr>
          <a:xfrm>
            <a:off x="4135367" y="5377631"/>
            <a:ext cx="2337265" cy="369332"/>
          </a:xfrm>
          <a:prstGeom prst="rect">
            <a:avLst/>
          </a:prstGeom>
          <a:noFill/>
        </p:spPr>
        <p:txBody>
          <a:bodyPr wrap="square" rtlCol="0" anchor="t">
            <a:spAutoFit/>
          </a:bodyPr>
          <a:lstStyle/>
          <a:p>
            <a:r>
              <a:rPr lang="en-US" altLang="zh-CN" dirty="0"/>
              <a:t>3D</a:t>
            </a:r>
            <a:r>
              <a:rPr lang="zh-CN" altLang="en-US" dirty="0"/>
              <a:t>打印花瓶设计构想</a:t>
            </a:r>
          </a:p>
        </p:txBody>
      </p:sp>
      <p:grpSp>
        <p:nvGrpSpPr>
          <p:cNvPr id="6" name="组合 5"/>
          <p:cNvGrpSpPr/>
          <p:nvPr/>
        </p:nvGrpSpPr>
        <p:grpSpPr>
          <a:xfrm>
            <a:off x="1341120" y="1178560"/>
            <a:ext cx="5149215" cy="429260"/>
            <a:chOff x="756" y="1856"/>
            <a:chExt cx="8109" cy="676"/>
          </a:xfrm>
        </p:grpSpPr>
        <p:sp>
          <p:nvSpPr>
            <p:cNvPr id="11" name="文本框 10"/>
            <p:cNvSpPr txBox="1"/>
            <p:nvPr/>
          </p:nvSpPr>
          <p:spPr>
            <a:xfrm>
              <a:off x="1999" y="1856"/>
              <a:ext cx="6866" cy="677"/>
            </a:xfrm>
            <a:prstGeom prst="rect">
              <a:avLst/>
            </a:prstGeom>
            <a:noFill/>
          </p:spPr>
          <p:txBody>
            <a:bodyPr wrap="square" rtlCol="0">
              <a:spAutoFit/>
            </a:bodyPr>
            <a:lstStyle/>
            <a:p>
              <a:r>
                <a:rPr sz="2200" b="1" kern="0" spc="300">
                  <a:solidFill>
                    <a:srgbClr val="01786A"/>
                  </a:solidFill>
                  <a:latin typeface="微软雅黑" panose="020B0503020204020204" charset="-122"/>
                  <a:ea typeface="微软雅黑" panose="020B0503020204020204" charset="-122"/>
                  <a:cs typeface="微软雅黑" panose="020B0503020204020204" charset="-122"/>
                  <a:sym typeface="+mn-ea"/>
                </a:rPr>
                <a:t>需求分析</a:t>
              </a:r>
              <a:endParaRPr lang="zh-CN" sz="2000" b="1" kern="0" spc="30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sp>
          <p:nvSpPr>
            <p:cNvPr id="13" name="圆角矩形 12"/>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b="1">
                  <a:solidFill>
                    <a:schemeClr val="bg1"/>
                  </a:solidFill>
                </a:rPr>
                <a:t>1</a:t>
              </a:r>
            </a:p>
          </p:txBody>
        </p:sp>
      </p:grpSp>
      <p:grpSp>
        <p:nvGrpSpPr>
          <p:cNvPr id="17" name="组合 16">
            <a:extLst>
              <a:ext uri="{FF2B5EF4-FFF2-40B4-BE49-F238E27FC236}">
                <a16:creationId xmlns:a16="http://schemas.microsoft.com/office/drawing/2014/main" id="{463AD1B2-0414-4E2B-94E5-661531E1ED5A}"/>
              </a:ext>
            </a:extLst>
          </p:cNvPr>
          <p:cNvGrpSpPr/>
          <p:nvPr/>
        </p:nvGrpSpPr>
        <p:grpSpPr>
          <a:xfrm>
            <a:off x="0" y="-26670"/>
            <a:ext cx="12459970" cy="904875"/>
            <a:chOff x="0" y="-42"/>
            <a:chExt cx="19622" cy="1425"/>
          </a:xfrm>
        </p:grpSpPr>
        <p:sp>
          <p:nvSpPr>
            <p:cNvPr id="18" name="矩形 17">
              <a:extLst>
                <a:ext uri="{FF2B5EF4-FFF2-40B4-BE49-F238E27FC236}">
                  <a16:creationId xmlns:a16="http://schemas.microsoft.com/office/drawing/2014/main" id="{EAFFDEEF-B23D-4794-BF13-99492E65CC96}"/>
                </a:ext>
              </a:extLst>
            </p:cNvPr>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9" name="组合 18">
              <a:extLst>
                <a:ext uri="{FF2B5EF4-FFF2-40B4-BE49-F238E27FC236}">
                  <a16:creationId xmlns:a16="http://schemas.microsoft.com/office/drawing/2014/main" id="{C6C6CC3D-032C-4E92-A756-720E12683202}"/>
                </a:ext>
              </a:extLst>
            </p:cNvPr>
            <p:cNvGrpSpPr/>
            <p:nvPr/>
          </p:nvGrpSpPr>
          <p:grpSpPr>
            <a:xfrm>
              <a:off x="302" y="184"/>
              <a:ext cx="1304" cy="1199"/>
              <a:chOff x="756" y="1232"/>
              <a:chExt cx="1304" cy="1199"/>
            </a:xfrm>
          </p:grpSpPr>
          <p:sp>
            <p:nvSpPr>
              <p:cNvPr id="23" name="矩形 22">
                <a:extLst>
                  <a:ext uri="{FF2B5EF4-FFF2-40B4-BE49-F238E27FC236}">
                    <a16:creationId xmlns:a16="http://schemas.microsoft.com/office/drawing/2014/main" id="{C210EC52-C97D-47BE-B39B-E5828187C9EA}"/>
                  </a:ext>
                </a:extLst>
              </p:cNvPr>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a:extLst>
                  <a:ext uri="{FF2B5EF4-FFF2-40B4-BE49-F238E27FC236}">
                    <a16:creationId xmlns:a16="http://schemas.microsoft.com/office/drawing/2014/main" id="{69D68B81-A0F0-464C-93A4-1859D99729F7}"/>
                  </a:ext>
                </a:extLst>
              </p:cNvPr>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a:extLst>
                  <a:ext uri="{FF2B5EF4-FFF2-40B4-BE49-F238E27FC236}">
                    <a16:creationId xmlns:a16="http://schemas.microsoft.com/office/drawing/2014/main" id="{56DF9FD6-219E-4B8B-A397-033455335EFE}"/>
                  </a:ext>
                </a:extLst>
              </p:cNvPr>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文本框 19">
              <a:extLst>
                <a:ext uri="{FF2B5EF4-FFF2-40B4-BE49-F238E27FC236}">
                  <a16:creationId xmlns:a16="http://schemas.microsoft.com/office/drawing/2014/main" id="{8BD893C2-3E94-4C86-B9CC-FFAE349F3257}"/>
                </a:ext>
              </a:extLst>
            </p:cNvPr>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21" name="矩形 20">
              <a:extLst>
                <a:ext uri="{FF2B5EF4-FFF2-40B4-BE49-F238E27FC236}">
                  <a16:creationId xmlns:a16="http://schemas.microsoft.com/office/drawing/2014/main" id="{66F54ABA-4999-41C5-B984-655659027D39}"/>
                </a:ext>
              </a:extLst>
            </p:cNvPr>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a16="http://schemas.microsoft.com/office/drawing/2014/main" id="{96D2EF1D-CCAD-4839-BFC3-9F94F4B6D166}"/>
                </a:ext>
              </a:extLst>
            </p:cNvPr>
            <p:cNvSpPr txBox="1"/>
            <p:nvPr/>
          </p:nvSpPr>
          <p:spPr>
            <a:xfrm>
              <a:off x="13342" y="71"/>
              <a:ext cx="6280" cy="727"/>
            </a:xfrm>
            <a:prstGeom prst="rect">
              <a:avLst/>
            </a:prstGeom>
            <a:noFill/>
          </p:spPr>
          <p:txBody>
            <a:bodyPr wrap="square" rtlCol="0" anchor="t">
              <a:spAutoFit/>
            </a:bodyPr>
            <a:lstStyle/>
            <a:p>
              <a:r>
                <a:rPr lang="zh-CN" altLang="en-US" sz="2400" b="1" dirty="0">
                  <a:solidFill>
                    <a:srgbClr val="FFFF00"/>
                  </a:solidFill>
                  <a:sym typeface="+mn-ea"/>
                </a:rPr>
                <a:t>任务1  规划创意花瓶模型</a:t>
              </a:r>
            </a:p>
          </p:txBody>
        </p:sp>
      </p:grpSp>
      <p:graphicFrame>
        <p:nvGraphicFramePr>
          <p:cNvPr id="26" name="表格 25">
            <a:extLst>
              <a:ext uri="{FF2B5EF4-FFF2-40B4-BE49-F238E27FC236}">
                <a16:creationId xmlns:a16="http://schemas.microsoft.com/office/drawing/2014/main" id="{C61A0DE6-D634-49DF-8828-8C0593417FE1}"/>
              </a:ext>
            </a:extLst>
          </p:cNvPr>
          <p:cNvGraphicFramePr/>
          <p:nvPr>
            <p:custDataLst>
              <p:tags r:id="rId1"/>
            </p:custDataLst>
            <p:extLst>
              <p:ext uri="{D42A27DB-BD31-4B8C-83A1-F6EECF244321}">
                <p14:modId xmlns:p14="http://schemas.microsoft.com/office/powerpoint/2010/main" val="1414406584"/>
              </p:ext>
            </p:extLst>
          </p:nvPr>
        </p:nvGraphicFramePr>
        <p:xfrm>
          <a:off x="2424000" y="2592502"/>
          <a:ext cx="5760000" cy="2694468"/>
        </p:xfrm>
        <a:graphic>
          <a:graphicData uri="http://schemas.openxmlformats.org/drawingml/2006/table">
            <a:tbl>
              <a:tblPr firstRow="1" bandRow="1">
                <a:effectLst>
                  <a:outerShdw blurRad="50800" dist="38100" dir="2700000" algn="tl" rotWithShape="0">
                    <a:srgbClr val="5B7A79">
                      <a:alpha val="40000"/>
                    </a:srgbClr>
                  </a:outerShdw>
                </a:effectLst>
                <a:tableStyleId>{C083E6E3-FA7D-4D7B-A595-EF9225AFEA82}</a:tableStyleId>
              </a:tblPr>
              <a:tblGrid>
                <a:gridCol w="2808000">
                  <a:extLst>
                    <a:ext uri="{9D8B030D-6E8A-4147-A177-3AD203B41FA5}">
                      <a16:colId xmlns:a16="http://schemas.microsoft.com/office/drawing/2014/main" val="1769592959"/>
                    </a:ext>
                  </a:extLst>
                </a:gridCol>
                <a:gridCol w="2952000">
                  <a:extLst>
                    <a:ext uri="{9D8B030D-6E8A-4147-A177-3AD203B41FA5}">
                      <a16:colId xmlns:a16="http://schemas.microsoft.com/office/drawing/2014/main" val="20001"/>
                    </a:ext>
                  </a:extLst>
                </a:gridCol>
              </a:tblGrid>
              <a:tr h="452745">
                <a:tc>
                  <a:txBody>
                    <a:bodyPr/>
                    <a:lstStyle/>
                    <a:p>
                      <a:pPr algn="ctr"/>
                      <a:r>
                        <a:rPr lang="zh-CN" altLang="en-US" sz="2000" b="0" i="0" u="none" strike="noStrike" kern="1200" baseline="0" dirty="0">
                          <a:solidFill>
                            <a:schemeClr val="lt1"/>
                          </a:solidFill>
                          <a:latin typeface="+mn-lt"/>
                          <a:ea typeface="+mn-ea"/>
                          <a:cs typeface="+mn-cs"/>
                        </a:rPr>
                        <a:t>设计目标</a:t>
                      </a:r>
                    </a:p>
                  </a:txBody>
                  <a:tcPr>
                    <a:lnL w="12700">
                      <a:solidFill>
                        <a:srgbClr val="83A29D"/>
                      </a:solidFill>
                      <a:prstDash val="solid"/>
                    </a:lnL>
                    <a:lnR w="12700" cap="flat" cmpd="sng" algn="ctr">
                      <a:solidFill>
                        <a:srgbClr val="83A29D"/>
                      </a:solidFill>
                      <a:prstDash val="solid"/>
                      <a:round/>
                      <a:headEnd type="none" w="med" len="med"/>
                      <a:tailEnd type="none" w="med" len="med"/>
                    </a:lnR>
                    <a:lnT w="12700">
                      <a:solidFill>
                        <a:srgbClr val="83A29D"/>
                      </a:solidFill>
                      <a:prstDash val="solid"/>
                    </a:lnT>
                    <a:lnB w="12700" cap="flat" cmpd="sng" algn="ctr">
                      <a:solidFill>
                        <a:srgbClr val="83A29D"/>
                      </a:solidFill>
                      <a:prstDash val="solid"/>
                      <a:round/>
                      <a:headEnd type="none" w="med" len="med"/>
                      <a:tailEnd type="none" w="med" len="med"/>
                    </a:lnB>
                    <a:solidFill>
                      <a:srgbClr val="5B7A79"/>
                    </a:solidFill>
                  </a:tcPr>
                </a:tc>
                <a:tc>
                  <a:txBody>
                    <a:bodyPr/>
                    <a:lstStyle/>
                    <a:p>
                      <a:pPr algn="ctr"/>
                      <a:r>
                        <a:rPr lang="zh-CN" altLang="en-US" sz="2000" b="0" u="none" strike="noStrike" kern="1200" baseline="0" dirty="0">
                          <a:solidFill>
                            <a:schemeClr val="lt1"/>
                          </a:solidFill>
                        </a:rPr>
                        <a:t>设计结论</a:t>
                      </a:r>
                      <a:endParaRPr lang="zh-CN" altLang="en-US" sz="2000" dirty="0"/>
                    </a:p>
                  </a:txBody>
                  <a:tcPr>
                    <a:lnL w="12700" cap="flat" cmpd="sng" algn="ctr">
                      <a:solidFill>
                        <a:srgbClr val="83A29D"/>
                      </a:solidFill>
                      <a:prstDash val="solid"/>
                      <a:round/>
                      <a:headEnd type="none" w="med" len="med"/>
                      <a:tailEnd type="none" w="med" len="med"/>
                    </a:lnL>
                    <a:lnR w="12700">
                      <a:solidFill>
                        <a:srgbClr val="83A29D"/>
                      </a:solidFill>
                      <a:prstDash val="solid"/>
                    </a:lnR>
                    <a:lnT w="12700">
                      <a:solidFill>
                        <a:srgbClr val="83A29D"/>
                      </a:solidFill>
                      <a:prstDash val="solid"/>
                    </a:lnT>
                    <a:lnB w="12700" cap="flat" cmpd="sng" algn="ctr">
                      <a:solidFill>
                        <a:srgbClr val="83A29D"/>
                      </a:solidFill>
                      <a:prstDash val="solid"/>
                      <a:round/>
                      <a:headEnd type="none" w="med" len="med"/>
                      <a:tailEnd type="none" w="med" len="med"/>
                    </a:lnB>
                    <a:solidFill>
                      <a:srgbClr val="5B7A79"/>
                    </a:solidFill>
                  </a:tcPr>
                </a:tc>
                <a:extLst>
                  <a:ext uri="{0D108BD9-81ED-4DB2-BD59-A6C34878D82A}">
                    <a16:rowId xmlns:a16="http://schemas.microsoft.com/office/drawing/2014/main" val="10000"/>
                  </a:ext>
                </a:extLst>
              </a:tr>
              <a:tr h="40526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2000" b="0" u="none" strike="noStrike" kern="1200" baseline="0" dirty="0">
                          <a:solidFill>
                            <a:schemeClr val="tx1"/>
                          </a:solidFill>
                        </a:rPr>
                        <a:t>花瓶使用材料</a:t>
                      </a:r>
                      <a:endParaRPr lang="zh-CN" altLang="en-US" sz="2000" b="0" i="0" u="none" strike="noStrike" kern="1200" baseline="0" dirty="0">
                        <a:solidFill>
                          <a:schemeClr val="tx1"/>
                        </a:solidFill>
                        <a:latin typeface="+mn-lt"/>
                        <a:ea typeface="+mn-ea"/>
                        <a:cs typeface="+mn-cs"/>
                      </a:endParaRPr>
                    </a:p>
                  </a:txBody>
                  <a:tcPr>
                    <a:lnL w="12700">
                      <a:solidFill>
                        <a:srgbClr val="83A29D"/>
                      </a:solidFill>
                      <a:prstDash val="solid"/>
                    </a:lnL>
                    <a:lnR w="12700" cap="flat" cmpd="sng" algn="ctr">
                      <a:solidFill>
                        <a:srgbClr val="83A29D"/>
                      </a:solidFill>
                      <a:prstDash val="solid"/>
                      <a:round/>
                      <a:headEnd type="none" w="med" len="med"/>
                      <a:tailEnd type="none" w="med" len="me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tc>
                  <a:txBody>
                    <a:bodyPr/>
                    <a:lstStyle/>
                    <a:p>
                      <a:pPr algn="ctr"/>
                      <a:r>
                        <a:rPr lang="zh-CN" altLang="en-US" sz="2000" b="0" u="none" strike="noStrike" kern="1200" baseline="0" dirty="0">
                          <a:solidFill>
                            <a:schemeClr val="tx1"/>
                          </a:solidFill>
                        </a:rPr>
                        <a:t>塑料</a:t>
                      </a:r>
                      <a:endParaRPr lang="zh-CN" altLang="en-US" sz="2000" dirty="0">
                        <a:solidFill>
                          <a:schemeClr val="tx1"/>
                        </a:solidFill>
                      </a:endParaRPr>
                    </a:p>
                  </a:txBody>
                  <a:tcPr>
                    <a:lnL w="12700" cap="flat" cmpd="sng" algn="ctr">
                      <a:solidFill>
                        <a:srgbClr val="83A29D"/>
                      </a:solidFill>
                      <a:prstDash val="solid"/>
                      <a:round/>
                      <a:headEnd type="none" w="med" len="med"/>
                      <a:tailEnd type="none" w="med" len="med"/>
                    </a:lnL>
                    <a:lnR w="12700">
                      <a:solidFill>
                        <a:srgbClr val="83A29D"/>
                      </a:solidFill>
                      <a:prstDash val="soli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extLst>
                  <a:ext uri="{0D108BD9-81ED-4DB2-BD59-A6C34878D82A}">
                    <a16:rowId xmlns:a16="http://schemas.microsoft.com/office/drawing/2014/main" val="10001"/>
                  </a:ext>
                </a:extLst>
              </a:tr>
              <a:tr h="437989">
                <a:tc>
                  <a:txBody>
                    <a:bodyPr/>
                    <a:lstStyle/>
                    <a:p>
                      <a:pPr algn="ctr"/>
                      <a:r>
                        <a:rPr lang="zh-CN" altLang="en-US" sz="2000" b="0" u="none" strike="noStrike" kern="1200" baseline="0" dirty="0">
                          <a:solidFill>
                            <a:schemeClr val="tx1"/>
                          </a:solidFill>
                        </a:rPr>
                        <a:t>花瓶使用结构</a:t>
                      </a:r>
                      <a:endParaRPr lang="zh-CN" altLang="en-US" sz="2000" dirty="0">
                        <a:solidFill>
                          <a:schemeClr val="tx1"/>
                        </a:solidFill>
                      </a:endParaRPr>
                    </a:p>
                  </a:txBody>
                  <a:tcPr>
                    <a:lnL w="12700">
                      <a:solidFill>
                        <a:srgbClr val="83A29D"/>
                      </a:solidFill>
                      <a:prstDash val="solid"/>
                    </a:lnL>
                    <a:lnR w="12700" cap="flat" cmpd="sng" algn="ctr">
                      <a:solidFill>
                        <a:srgbClr val="83A29D"/>
                      </a:solidFill>
                      <a:prstDash val="solid"/>
                      <a:round/>
                      <a:headEnd type="none" w="med" len="med"/>
                      <a:tailEnd type="none" w="med" len="me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tc>
                  <a:txBody>
                    <a:bodyPr/>
                    <a:lstStyle/>
                    <a:p>
                      <a:pPr algn="ctr"/>
                      <a:r>
                        <a:rPr lang="zh-CN" altLang="en-US" sz="2000" b="0" u="none" strike="noStrike" kern="1200" baseline="0" dirty="0">
                          <a:solidFill>
                            <a:schemeClr val="tx1"/>
                          </a:solidFill>
                        </a:rPr>
                        <a:t>不规则几何体</a:t>
                      </a:r>
                      <a:endParaRPr lang="zh-CN" altLang="en-US" sz="2000" dirty="0">
                        <a:solidFill>
                          <a:schemeClr val="tx1"/>
                        </a:solidFill>
                      </a:endParaRPr>
                    </a:p>
                  </a:txBody>
                  <a:tcPr>
                    <a:lnL w="12700" cap="flat" cmpd="sng" algn="ctr">
                      <a:solidFill>
                        <a:srgbClr val="83A29D"/>
                      </a:solidFill>
                      <a:prstDash val="solid"/>
                      <a:round/>
                      <a:headEnd type="none" w="med" len="med"/>
                      <a:tailEnd type="none" w="med" len="med"/>
                    </a:lnL>
                    <a:lnR w="12700">
                      <a:solidFill>
                        <a:srgbClr val="83A29D"/>
                      </a:solidFill>
                      <a:prstDash val="soli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extLst>
                  <a:ext uri="{0D108BD9-81ED-4DB2-BD59-A6C34878D82A}">
                    <a16:rowId xmlns:a16="http://schemas.microsoft.com/office/drawing/2014/main" val="10002"/>
                  </a:ext>
                </a:extLst>
              </a:tr>
              <a:tr h="50817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sz="2000" b="0" u="none" strike="noStrike" kern="1200" baseline="0" dirty="0">
                          <a:solidFill>
                            <a:schemeClr val="tx1"/>
                          </a:solidFill>
                        </a:rPr>
                        <a:t>花瓶制造工艺</a:t>
                      </a:r>
                      <a:endParaRPr lang="zh-CN" altLang="en-US" sz="2000" b="0" i="0" u="none" strike="noStrike" kern="1200" baseline="0" dirty="0">
                        <a:solidFill>
                          <a:schemeClr val="tx1"/>
                        </a:solidFill>
                        <a:latin typeface="+mn-lt"/>
                        <a:ea typeface="+mn-ea"/>
                        <a:cs typeface="+mn-cs"/>
                      </a:endParaRPr>
                    </a:p>
                  </a:txBody>
                  <a:tcPr>
                    <a:lnL w="12700">
                      <a:solidFill>
                        <a:srgbClr val="83A29D"/>
                      </a:solidFill>
                      <a:prstDash val="solid"/>
                    </a:lnL>
                    <a:lnR w="12700" cap="flat" cmpd="sng" algn="ctr">
                      <a:solidFill>
                        <a:srgbClr val="83A29D"/>
                      </a:solidFill>
                      <a:prstDash val="solid"/>
                      <a:round/>
                      <a:headEnd type="none" w="med" len="med"/>
                      <a:tailEnd type="none" w="med" len="me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tc>
                  <a:txBody>
                    <a:bodyPr/>
                    <a:lstStyle/>
                    <a:p>
                      <a:pPr algn="ctr"/>
                      <a:r>
                        <a:rPr lang="en-US" altLang="zh-CN" sz="2000" b="0" u="none" strike="noStrike" kern="1200" baseline="0" dirty="0">
                          <a:solidFill>
                            <a:schemeClr val="tx1"/>
                          </a:solidFill>
                        </a:rPr>
                        <a:t>3D </a:t>
                      </a:r>
                      <a:r>
                        <a:rPr lang="zh-CN" altLang="en-US" sz="2000" b="0" u="none" strike="noStrike" kern="1200" baseline="0" dirty="0">
                          <a:solidFill>
                            <a:schemeClr val="tx1"/>
                          </a:solidFill>
                        </a:rPr>
                        <a:t>打印</a:t>
                      </a:r>
                      <a:endParaRPr lang="zh-CN" altLang="en-US" sz="2000" dirty="0">
                        <a:solidFill>
                          <a:schemeClr val="tx1"/>
                        </a:solidFill>
                      </a:endParaRPr>
                    </a:p>
                  </a:txBody>
                  <a:tcPr>
                    <a:lnL w="12700" cap="flat" cmpd="sng" algn="ctr">
                      <a:solidFill>
                        <a:srgbClr val="83A29D"/>
                      </a:solidFill>
                      <a:prstDash val="solid"/>
                      <a:round/>
                      <a:headEnd type="none" w="med" len="med"/>
                      <a:tailEnd type="none" w="med" len="med"/>
                    </a:lnL>
                    <a:lnR w="12700">
                      <a:solidFill>
                        <a:srgbClr val="83A29D"/>
                      </a:solidFill>
                      <a:prstDash val="soli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extLst>
                  <a:ext uri="{0D108BD9-81ED-4DB2-BD59-A6C34878D82A}">
                    <a16:rowId xmlns:a16="http://schemas.microsoft.com/office/drawing/2014/main" val="215218520"/>
                  </a:ext>
                </a:extLst>
              </a:tr>
              <a:tr h="450960">
                <a:tc>
                  <a:txBody>
                    <a:bodyPr/>
                    <a:lstStyle/>
                    <a:p>
                      <a:pPr algn="ctr"/>
                      <a:r>
                        <a:rPr lang="zh-CN" altLang="en-US" sz="2000" b="0" u="none" strike="noStrike" kern="1200" baseline="0" dirty="0">
                          <a:solidFill>
                            <a:schemeClr val="tx1"/>
                          </a:solidFill>
                        </a:rPr>
                        <a:t>花瓶创意造型</a:t>
                      </a:r>
                      <a:endParaRPr lang="zh-CN" altLang="en-US" sz="2000" dirty="0">
                        <a:solidFill>
                          <a:schemeClr val="tx1"/>
                        </a:solidFill>
                      </a:endParaRPr>
                    </a:p>
                  </a:txBody>
                  <a:tcPr>
                    <a:lnL w="12700">
                      <a:solidFill>
                        <a:srgbClr val="83A29D"/>
                      </a:solidFill>
                      <a:prstDash val="solid"/>
                    </a:lnL>
                    <a:lnR w="12700" cap="flat" cmpd="sng" algn="ctr">
                      <a:solidFill>
                        <a:srgbClr val="83A29D"/>
                      </a:solidFill>
                      <a:prstDash val="solid"/>
                      <a:round/>
                      <a:headEnd type="none" w="med" len="med"/>
                      <a:tailEnd type="none" w="med" len="me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tc>
                  <a:txBody>
                    <a:bodyPr/>
                    <a:lstStyle/>
                    <a:p>
                      <a:pPr algn="ctr"/>
                      <a:r>
                        <a:rPr lang="zh-CN" altLang="en-US" sz="2000" b="0" u="none" strike="noStrike" kern="1200" baseline="0" dirty="0">
                          <a:solidFill>
                            <a:schemeClr val="tx1"/>
                          </a:solidFill>
                        </a:rPr>
                        <a:t>旋转、抽壳等</a:t>
                      </a:r>
                      <a:endParaRPr lang="zh-CN" altLang="en-US" sz="2000" dirty="0">
                        <a:solidFill>
                          <a:schemeClr val="tx1"/>
                        </a:solidFill>
                      </a:endParaRPr>
                    </a:p>
                  </a:txBody>
                  <a:tcPr>
                    <a:lnL w="12700" cap="flat" cmpd="sng" algn="ctr">
                      <a:solidFill>
                        <a:srgbClr val="83A29D"/>
                      </a:solidFill>
                      <a:prstDash val="solid"/>
                      <a:round/>
                      <a:headEnd type="none" w="med" len="med"/>
                      <a:tailEnd type="none" w="med" len="med"/>
                    </a:lnL>
                    <a:lnR w="12700">
                      <a:solidFill>
                        <a:srgbClr val="83A29D"/>
                      </a:solidFill>
                      <a:prstDash val="soli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extLst>
                  <a:ext uri="{0D108BD9-81ED-4DB2-BD59-A6C34878D82A}">
                    <a16:rowId xmlns:a16="http://schemas.microsoft.com/office/drawing/2014/main" val="2097518559"/>
                  </a:ext>
                </a:extLst>
              </a:tr>
              <a:tr h="439329">
                <a:tc>
                  <a:txBody>
                    <a:bodyPr/>
                    <a:lstStyle/>
                    <a:p>
                      <a:pPr algn="ctr"/>
                      <a:r>
                        <a:rPr lang="zh-CN" altLang="en-US" sz="2000" dirty="0">
                          <a:solidFill>
                            <a:schemeClr val="tx1"/>
                          </a:solidFill>
                        </a:rPr>
                        <a:t>花瓶结合元素</a:t>
                      </a:r>
                    </a:p>
                  </a:txBody>
                  <a:tcPr>
                    <a:lnL w="12700">
                      <a:solidFill>
                        <a:srgbClr val="83A29D"/>
                      </a:solidFill>
                      <a:prstDash val="solid"/>
                    </a:lnL>
                    <a:lnR w="12700" cap="flat" cmpd="sng" algn="ctr">
                      <a:solidFill>
                        <a:srgbClr val="83A29D"/>
                      </a:solidFill>
                      <a:prstDash val="solid"/>
                      <a:round/>
                      <a:headEnd type="none" w="med" len="med"/>
                      <a:tailEnd type="none" w="med" len="me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tc>
                  <a:txBody>
                    <a:bodyPr/>
                    <a:lstStyle/>
                    <a:p>
                      <a:pPr algn="ctr"/>
                      <a:r>
                        <a:rPr lang="zh-CN" altLang="en-US" sz="2000" dirty="0">
                          <a:solidFill>
                            <a:schemeClr val="tx1"/>
                          </a:solidFill>
                        </a:rPr>
                        <a:t>三星堆古蜀文明</a:t>
                      </a:r>
                    </a:p>
                  </a:txBody>
                  <a:tcPr>
                    <a:lnL w="12700" cap="flat" cmpd="sng" algn="ctr">
                      <a:solidFill>
                        <a:srgbClr val="83A29D"/>
                      </a:solidFill>
                      <a:prstDash val="solid"/>
                      <a:round/>
                      <a:headEnd type="none" w="med" len="med"/>
                      <a:tailEnd type="none" w="med" len="med"/>
                    </a:lnL>
                    <a:lnR w="12700">
                      <a:solidFill>
                        <a:srgbClr val="83A29D"/>
                      </a:solidFill>
                      <a:prstDash val="solid"/>
                    </a:lnR>
                    <a:lnT w="12700" cap="flat" cmpd="sng" algn="ctr">
                      <a:solidFill>
                        <a:srgbClr val="83A29D"/>
                      </a:solidFill>
                      <a:prstDash val="solid"/>
                      <a:round/>
                      <a:headEnd type="none" w="med" len="med"/>
                      <a:tailEnd type="none" w="med" len="med"/>
                    </a:lnT>
                    <a:lnB w="12700" cap="flat" cmpd="sng" algn="ctr">
                      <a:solidFill>
                        <a:srgbClr val="83A29D"/>
                      </a:solidFill>
                      <a:prstDash val="solid"/>
                      <a:round/>
                      <a:headEnd type="none" w="med" len="med"/>
                      <a:tailEnd type="none" w="med" len="med"/>
                    </a:lnB>
                  </a:tcPr>
                </a:tc>
                <a:extLst>
                  <a:ext uri="{0D108BD9-81ED-4DB2-BD59-A6C34878D82A}">
                    <a16:rowId xmlns:a16="http://schemas.microsoft.com/office/drawing/2014/main" val="3234479460"/>
                  </a:ext>
                </a:extLst>
              </a:tr>
            </a:tbl>
          </a:graphicData>
        </a:graphic>
      </p:graphicFrame>
    </p:spTree>
    <p:extLst>
      <p:ext uri="{BB962C8B-B14F-4D97-AF65-F5344CB8AC3E}">
        <p14:creationId xmlns:p14="http://schemas.microsoft.com/office/powerpoint/2010/main" val="334740011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413510" y="2070100"/>
            <a:ext cx="9074490" cy="707886"/>
          </a:xfrm>
          <a:prstGeom prst="rect">
            <a:avLst/>
          </a:prstGeom>
          <a:noFill/>
        </p:spPr>
        <p:txBody>
          <a:bodyPr wrap="square" rtlCol="0" anchor="t">
            <a:spAutoFit/>
          </a:bodyPr>
          <a:lstStyle/>
          <a:p>
            <a:pPr indent="508000" fontAlgn="auto">
              <a:extLst>
                <a:ext uri="{35155182-B16C-46BC-9424-99874614C6A1}">
                  <wpsdc:indentchars xmlns="" xmlns:wpsdc="http://www.wps.cn/officeDocument/2017/drawingmlCustomData" val="200" checksum="282533468"/>
                </a:ext>
              </a:extLst>
            </a:pPr>
            <a:r>
              <a:rPr lang="zh-CN" altLang="en-US" sz="2000" dirty="0">
                <a:solidFill>
                  <a:srgbClr val="F65738"/>
                </a:solidFill>
              </a:rPr>
              <a:t>（</a:t>
            </a:r>
            <a:r>
              <a:rPr lang="en-US" altLang="zh-CN" sz="2000" dirty="0">
                <a:solidFill>
                  <a:srgbClr val="F65738"/>
                </a:solidFill>
              </a:rPr>
              <a:t>1</a:t>
            </a:r>
            <a:r>
              <a:rPr lang="zh-CN" altLang="en-US" sz="2000" dirty="0">
                <a:solidFill>
                  <a:srgbClr val="F65738"/>
                </a:solidFill>
              </a:rPr>
              <a:t>）花瓶的主要功能：实用性</a:t>
            </a:r>
            <a:r>
              <a:rPr lang="en-US" altLang="zh-CN" sz="2000" dirty="0">
                <a:solidFill>
                  <a:srgbClr val="F65738"/>
                </a:solidFill>
              </a:rPr>
              <a:t>——</a:t>
            </a:r>
            <a:r>
              <a:rPr lang="zh-CN" altLang="en-US" sz="2000" dirty="0">
                <a:solidFill>
                  <a:srgbClr val="F65738"/>
                </a:solidFill>
              </a:rPr>
              <a:t>花瓶不能太小；协调性</a:t>
            </a:r>
            <a:r>
              <a:rPr lang="en-US" altLang="zh-CN" sz="2000" dirty="0">
                <a:solidFill>
                  <a:srgbClr val="F65738"/>
                </a:solidFill>
              </a:rPr>
              <a:t>——</a:t>
            </a:r>
            <a:r>
              <a:rPr lang="zh-CN" altLang="en-US" sz="2000" dirty="0">
                <a:solidFill>
                  <a:srgbClr val="F65738"/>
                </a:solidFill>
              </a:rPr>
              <a:t>瓶口大小应合适； 稳定性</a:t>
            </a:r>
            <a:r>
              <a:rPr lang="en-US" altLang="zh-CN" sz="2000" dirty="0">
                <a:solidFill>
                  <a:srgbClr val="F65738"/>
                </a:solidFill>
              </a:rPr>
              <a:t>——</a:t>
            </a:r>
            <a:r>
              <a:rPr lang="zh-CN" altLang="en-US" sz="2000" dirty="0">
                <a:solidFill>
                  <a:srgbClr val="F65738"/>
                </a:solidFill>
              </a:rPr>
              <a:t>底座不能太小。</a:t>
            </a:r>
          </a:p>
        </p:txBody>
      </p:sp>
      <p:sp>
        <p:nvSpPr>
          <p:cNvPr id="4" name="文本框 3"/>
          <p:cNvSpPr txBox="1"/>
          <p:nvPr/>
        </p:nvSpPr>
        <p:spPr>
          <a:xfrm>
            <a:off x="6527800" y="6452870"/>
            <a:ext cx="3782695" cy="368300"/>
          </a:xfrm>
          <a:prstGeom prst="rect">
            <a:avLst/>
          </a:prstGeom>
          <a:noFill/>
        </p:spPr>
        <p:txBody>
          <a:bodyPr wrap="square" rtlCol="0" anchor="t">
            <a:spAutoFit/>
          </a:bodyPr>
          <a:lstStyle/>
          <a:p>
            <a:r>
              <a:rPr lang="zh-CN" altLang="en-US"/>
              <a:t>员工手册内容规划的基本思路</a:t>
            </a:r>
          </a:p>
        </p:txBody>
      </p:sp>
      <p:grpSp>
        <p:nvGrpSpPr>
          <p:cNvPr id="3" name="组合 2"/>
          <p:cNvGrpSpPr/>
          <p:nvPr/>
        </p:nvGrpSpPr>
        <p:grpSpPr>
          <a:xfrm>
            <a:off x="767080" y="1189355"/>
            <a:ext cx="5006340" cy="429260"/>
            <a:chOff x="756" y="1873"/>
            <a:chExt cx="7884" cy="676"/>
          </a:xfrm>
        </p:grpSpPr>
        <p:sp>
          <p:nvSpPr>
            <p:cNvPr id="11" name="文本框 10"/>
            <p:cNvSpPr txBox="1"/>
            <p:nvPr/>
          </p:nvSpPr>
          <p:spPr>
            <a:xfrm>
              <a:off x="1774" y="1873"/>
              <a:ext cx="6866" cy="677"/>
            </a:xfrm>
            <a:prstGeom prst="rect">
              <a:avLst/>
            </a:prstGeom>
            <a:noFill/>
          </p:spPr>
          <p:txBody>
            <a:bodyPr wrap="square" rtlCol="0">
              <a:spAutoFit/>
            </a:bodyPr>
            <a:lstStyle/>
            <a:p>
              <a:r>
                <a:rPr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rPr>
                <a:t> </a:t>
              </a:r>
              <a:r>
                <a:rPr lang="zh-CN" altLang="en-US"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rPr>
                <a:t>功能分析</a:t>
              </a:r>
              <a:endParaRPr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sp>
          <p:nvSpPr>
            <p:cNvPr id="13" name="圆角矩形 12"/>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b="1">
                  <a:solidFill>
                    <a:schemeClr val="bg1"/>
                  </a:solidFill>
                </a:rPr>
                <a:t>2</a:t>
              </a:r>
            </a:p>
          </p:txBody>
        </p:sp>
      </p:grpSp>
      <p:sp>
        <p:nvSpPr>
          <p:cNvPr id="17" name="文本框 16">
            <a:extLst>
              <a:ext uri="{FF2B5EF4-FFF2-40B4-BE49-F238E27FC236}">
                <a16:creationId xmlns:a16="http://schemas.microsoft.com/office/drawing/2014/main" id="{A64CF748-64AE-4711-AE59-8229F28FB7BE}"/>
              </a:ext>
            </a:extLst>
          </p:cNvPr>
          <p:cNvSpPr txBox="1"/>
          <p:nvPr/>
        </p:nvSpPr>
        <p:spPr>
          <a:xfrm>
            <a:off x="1409697" y="2956890"/>
            <a:ext cx="9222303" cy="400110"/>
          </a:xfrm>
          <a:prstGeom prst="rect">
            <a:avLst/>
          </a:prstGeom>
          <a:noFill/>
        </p:spPr>
        <p:txBody>
          <a:bodyPr wrap="square" rtlCol="0" anchor="t">
            <a:spAutoFit/>
          </a:bodyPr>
          <a:lstStyle/>
          <a:p>
            <a:pPr indent="508000" fontAlgn="auto">
              <a:extLst>
                <a:ext uri="{35155182-B16C-46BC-9424-99874614C6A1}">
                  <wpsdc:indentchars xmlns="" xmlns:wpsdc="http://www.wps.cn/officeDocument/2017/drawingmlCustomData" val="200" checksum="282533468"/>
                </a:ext>
              </a:extLst>
            </a:pPr>
            <a:r>
              <a:rPr lang="zh-CN" altLang="en-US" sz="2000" dirty="0">
                <a:solidFill>
                  <a:srgbClr val="F65738"/>
                </a:solidFill>
              </a:rPr>
              <a:t>（</a:t>
            </a:r>
            <a:r>
              <a:rPr lang="en-US" altLang="zh-CN" sz="2000" dirty="0">
                <a:solidFill>
                  <a:srgbClr val="F65738"/>
                </a:solidFill>
              </a:rPr>
              <a:t>2</a:t>
            </a:r>
            <a:r>
              <a:rPr lang="zh-CN" altLang="en-US" sz="2000" dirty="0">
                <a:solidFill>
                  <a:srgbClr val="F65738"/>
                </a:solidFill>
              </a:rPr>
              <a:t>）花瓶的次要功能：美观</a:t>
            </a:r>
            <a:r>
              <a:rPr lang="en-US" altLang="zh-CN" sz="2000" dirty="0">
                <a:solidFill>
                  <a:srgbClr val="F65738"/>
                </a:solidFill>
              </a:rPr>
              <a:t>——</a:t>
            </a:r>
            <a:r>
              <a:rPr lang="zh-CN" altLang="en-US" sz="2000" dirty="0">
                <a:solidFill>
                  <a:srgbClr val="F65738"/>
                </a:solidFill>
              </a:rPr>
              <a:t>使用平滑线条；配色</a:t>
            </a:r>
            <a:r>
              <a:rPr lang="en-US" altLang="zh-CN" sz="2000" dirty="0">
                <a:solidFill>
                  <a:srgbClr val="F65738"/>
                </a:solidFill>
              </a:rPr>
              <a:t>——</a:t>
            </a:r>
            <a:r>
              <a:rPr lang="zh-CN" altLang="en-US" sz="2000" dirty="0">
                <a:solidFill>
                  <a:srgbClr val="F65738"/>
                </a:solidFill>
              </a:rPr>
              <a:t>衬托出花的美丽。</a:t>
            </a:r>
          </a:p>
        </p:txBody>
      </p:sp>
      <p:sp>
        <p:nvSpPr>
          <p:cNvPr id="18" name="文本框 17">
            <a:extLst>
              <a:ext uri="{FF2B5EF4-FFF2-40B4-BE49-F238E27FC236}">
                <a16:creationId xmlns:a16="http://schemas.microsoft.com/office/drawing/2014/main" id="{88FC286E-CB95-450B-8241-416CC6C63A8C}"/>
              </a:ext>
            </a:extLst>
          </p:cNvPr>
          <p:cNvSpPr txBox="1"/>
          <p:nvPr/>
        </p:nvSpPr>
        <p:spPr>
          <a:xfrm>
            <a:off x="1409697" y="3594131"/>
            <a:ext cx="8900798" cy="400110"/>
          </a:xfrm>
          <a:prstGeom prst="rect">
            <a:avLst/>
          </a:prstGeom>
          <a:noFill/>
        </p:spPr>
        <p:txBody>
          <a:bodyPr wrap="square" rtlCol="0" anchor="t">
            <a:spAutoFit/>
          </a:bodyPr>
          <a:lstStyle/>
          <a:p>
            <a:pPr indent="508000" fontAlgn="auto">
              <a:extLst>
                <a:ext uri="{35155182-B16C-46BC-9424-99874614C6A1}">
                  <wpsdc:indentchars xmlns="" xmlns:wpsdc="http://www.wps.cn/officeDocument/2017/drawingmlCustomData" val="200" checksum="282533468"/>
                </a:ext>
              </a:extLst>
            </a:pPr>
            <a:r>
              <a:rPr lang="zh-CN" altLang="en-US" sz="2000" dirty="0">
                <a:solidFill>
                  <a:srgbClr val="F65738"/>
                </a:solidFill>
              </a:rPr>
              <a:t>（</a:t>
            </a:r>
            <a:r>
              <a:rPr lang="en-US" altLang="zh-CN" sz="2000" dirty="0">
                <a:solidFill>
                  <a:srgbClr val="F65738"/>
                </a:solidFill>
              </a:rPr>
              <a:t>3</a:t>
            </a:r>
            <a:r>
              <a:rPr lang="zh-CN" altLang="en-US" sz="2000" dirty="0">
                <a:solidFill>
                  <a:srgbClr val="F65738"/>
                </a:solidFill>
              </a:rPr>
              <a:t>）花瓶外形：具有青铜人像的元素效果。</a:t>
            </a:r>
          </a:p>
        </p:txBody>
      </p:sp>
      <p:grpSp>
        <p:nvGrpSpPr>
          <p:cNvPr id="19" name="组合 18">
            <a:extLst>
              <a:ext uri="{FF2B5EF4-FFF2-40B4-BE49-F238E27FC236}">
                <a16:creationId xmlns:a16="http://schemas.microsoft.com/office/drawing/2014/main" id="{DA9759DA-9B38-4F3F-A4AD-CBF38AE55DF6}"/>
              </a:ext>
            </a:extLst>
          </p:cNvPr>
          <p:cNvGrpSpPr/>
          <p:nvPr/>
        </p:nvGrpSpPr>
        <p:grpSpPr>
          <a:xfrm>
            <a:off x="0" y="-26670"/>
            <a:ext cx="12459970" cy="904875"/>
            <a:chOff x="0" y="-42"/>
            <a:chExt cx="19622" cy="1425"/>
          </a:xfrm>
        </p:grpSpPr>
        <p:sp>
          <p:nvSpPr>
            <p:cNvPr id="20" name="矩形 19">
              <a:extLst>
                <a:ext uri="{FF2B5EF4-FFF2-40B4-BE49-F238E27FC236}">
                  <a16:creationId xmlns:a16="http://schemas.microsoft.com/office/drawing/2014/main" id="{50C90CFD-CF58-4127-9DDC-EDE6487332A2}"/>
                </a:ext>
              </a:extLst>
            </p:cNvPr>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a:extLst>
                <a:ext uri="{FF2B5EF4-FFF2-40B4-BE49-F238E27FC236}">
                  <a16:creationId xmlns:a16="http://schemas.microsoft.com/office/drawing/2014/main" id="{FACD7753-3C1D-4AE9-B75E-0CB3CBFED4DD}"/>
                </a:ext>
              </a:extLst>
            </p:cNvPr>
            <p:cNvGrpSpPr/>
            <p:nvPr/>
          </p:nvGrpSpPr>
          <p:grpSpPr>
            <a:xfrm>
              <a:off x="302" y="184"/>
              <a:ext cx="1304" cy="1199"/>
              <a:chOff x="756" y="1232"/>
              <a:chExt cx="1304" cy="1199"/>
            </a:xfrm>
          </p:grpSpPr>
          <p:sp>
            <p:nvSpPr>
              <p:cNvPr id="25" name="矩形 24">
                <a:extLst>
                  <a:ext uri="{FF2B5EF4-FFF2-40B4-BE49-F238E27FC236}">
                    <a16:creationId xmlns:a16="http://schemas.microsoft.com/office/drawing/2014/main" id="{4F282863-9EAC-43D9-9B33-EC3B838D365D}"/>
                  </a:ext>
                </a:extLst>
              </p:cNvPr>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a16="http://schemas.microsoft.com/office/drawing/2014/main" id="{FFF333C8-1EF7-4111-A34A-57F0E02EA853}"/>
                  </a:ext>
                </a:extLst>
              </p:cNvPr>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a:extLst>
                  <a:ext uri="{FF2B5EF4-FFF2-40B4-BE49-F238E27FC236}">
                    <a16:creationId xmlns:a16="http://schemas.microsoft.com/office/drawing/2014/main" id="{94DBEE1C-2310-4F46-91FB-119916BB061B}"/>
                  </a:ext>
                </a:extLst>
              </p:cNvPr>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a:extLst>
                <a:ext uri="{FF2B5EF4-FFF2-40B4-BE49-F238E27FC236}">
                  <a16:creationId xmlns:a16="http://schemas.microsoft.com/office/drawing/2014/main" id="{629773C9-DE24-4CB0-8827-22082D6C3A60}"/>
                </a:ext>
              </a:extLst>
            </p:cNvPr>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23" name="矩形 22">
              <a:extLst>
                <a:ext uri="{FF2B5EF4-FFF2-40B4-BE49-F238E27FC236}">
                  <a16:creationId xmlns:a16="http://schemas.microsoft.com/office/drawing/2014/main" id="{3A593F8B-1C38-4C16-90E6-7ACAD84E76CA}"/>
                </a:ext>
              </a:extLst>
            </p:cNvPr>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a:extLst>
                <a:ext uri="{FF2B5EF4-FFF2-40B4-BE49-F238E27FC236}">
                  <a16:creationId xmlns:a16="http://schemas.microsoft.com/office/drawing/2014/main" id="{A43B3AF6-0431-4930-9B47-061D8C8F08AE}"/>
                </a:ext>
              </a:extLst>
            </p:cNvPr>
            <p:cNvSpPr txBox="1"/>
            <p:nvPr/>
          </p:nvSpPr>
          <p:spPr>
            <a:xfrm>
              <a:off x="13342" y="71"/>
              <a:ext cx="6280" cy="727"/>
            </a:xfrm>
            <a:prstGeom prst="rect">
              <a:avLst/>
            </a:prstGeom>
            <a:noFill/>
          </p:spPr>
          <p:txBody>
            <a:bodyPr wrap="square" rtlCol="0" anchor="t">
              <a:spAutoFit/>
            </a:bodyPr>
            <a:lstStyle/>
            <a:p>
              <a:r>
                <a:rPr lang="zh-CN" altLang="en-US" sz="2400" b="1" dirty="0">
                  <a:solidFill>
                    <a:srgbClr val="FFFF00"/>
                  </a:solidFill>
                  <a:sym typeface="+mn-ea"/>
                </a:rPr>
                <a:t>任务1  规划创意花瓶模型</a:t>
              </a:r>
            </a:p>
          </p:txBody>
        </p:sp>
      </p:grpSp>
    </p:spTree>
    <p:extLst>
      <p:ext uri="{BB962C8B-B14F-4D97-AF65-F5344CB8AC3E}">
        <p14:creationId xmlns:p14="http://schemas.microsoft.com/office/powerpoint/2010/main" val="283510769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1414430" y="1189355"/>
            <a:ext cx="2740025" cy="429895"/>
          </a:xfrm>
          <a:prstGeom prst="rect">
            <a:avLst/>
          </a:prstGeom>
          <a:noFill/>
        </p:spPr>
        <p:txBody>
          <a:bodyPr wrap="square" rtlCol="0">
            <a:spAutoFit/>
          </a:bodyPr>
          <a:lstStyle/>
          <a:p>
            <a:r>
              <a:rPr lang="zh-CN" altLang="en-US"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rPr>
              <a:t>绘制草图</a:t>
            </a:r>
            <a:endParaRPr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sp>
        <p:nvSpPr>
          <p:cNvPr id="2" name="文本框 1"/>
          <p:cNvSpPr txBox="1"/>
          <p:nvPr/>
        </p:nvSpPr>
        <p:spPr>
          <a:xfrm>
            <a:off x="1105535" y="3053192"/>
            <a:ext cx="3538855" cy="1323439"/>
          </a:xfrm>
          <a:prstGeom prst="rect">
            <a:avLst/>
          </a:prstGeom>
          <a:noFill/>
        </p:spPr>
        <p:txBody>
          <a:bodyPr wrap="square" rtlCol="0" anchor="t">
            <a:spAutoFit/>
          </a:bodyPr>
          <a:lstStyle/>
          <a:p>
            <a:pPr indent="508000" fontAlgn="auto">
              <a:extLst>
                <a:ext uri="{35155182-B16C-46BC-9424-99874614C6A1}">
                  <wpsdc:indentchars xmlns="" xmlns:wpsdc="http://www.wps.cn/officeDocument/2017/drawingmlCustomData" val="200" checksum="282533468"/>
                </a:ext>
              </a:extLst>
            </a:pPr>
            <a:r>
              <a:rPr lang="zh-CN" altLang="en-US" sz="2000" dirty="0">
                <a:solidFill>
                  <a:srgbClr val="F65738"/>
                </a:solidFill>
              </a:rPr>
              <a:t>根据调研情况及功能分析情况，绘制出花瓶整体构思草图和元素图案。并研究草图，确定实现的软件功能。</a:t>
            </a:r>
          </a:p>
        </p:txBody>
      </p:sp>
      <p:sp>
        <p:nvSpPr>
          <p:cNvPr id="4" name="文本框 3"/>
          <p:cNvSpPr txBox="1"/>
          <p:nvPr/>
        </p:nvSpPr>
        <p:spPr>
          <a:xfrm>
            <a:off x="5649759" y="5475580"/>
            <a:ext cx="2160000" cy="368300"/>
          </a:xfrm>
          <a:prstGeom prst="rect">
            <a:avLst/>
          </a:prstGeom>
          <a:noFill/>
        </p:spPr>
        <p:txBody>
          <a:bodyPr wrap="square" rtlCol="0" anchor="t">
            <a:spAutoFit/>
          </a:bodyPr>
          <a:lstStyle/>
          <a:p>
            <a:r>
              <a:rPr lang="zh-CN" altLang="en-US" dirty="0"/>
              <a:t>花瓶整体构思草图</a:t>
            </a:r>
          </a:p>
        </p:txBody>
      </p:sp>
      <p:sp>
        <p:nvSpPr>
          <p:cNvPr id="13" name="圆角矩形 12"/>
          <p:cNvSpPr/>
          <p:nvPr/>
        </p:nvSpPr>
        <p:spPr>
          <a:xfrm>
            <a:off x="768000" y="1200150"/>
            <a:ext cx="557530" cy="408305"/>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b="1" dirty="0">
                <a:solidFill>
                  <a:schemeClr val="bg1"/>
                </a:solidFill>
              </a:rPr>
              <a:t>3</a:t>
            </a:r>
          </a:p>
        </p:txBody>
      </p:sp>
      <p:pic>
        <p:nvPicPr>
          <p:cNvPr id="8" name="图片 7">
            <a:extLst>
              <a:ext uri="{FF2B5EF4-FFF2-40B4-BE49-F238E27FC236}">
                <a16:creationId xmlns:a16="http://schemas.microsoft.com/office/drawing/2014/main" id="{32350C06-4E0A-4FEE-B8BC-0E82BB75E43F}"/>
              </a:ext>
            </a:extLst>
          </p:cNvPr>
          <p:cNvPicPr>
            <a:picLocks noChangeAspect="1"/>
          </p:cNvPicPr>
          <p:nvPr/>
        </p:nvPicPr>
        <p:blipFill>
          <a:blip r:embed="rId2"/>
          <a:stretch>
            <a:fillRect/>
          </a:stretch>
        </p:blipFill>
        <p:spPr>
          <a:xfrm>
            <a:off x="5448000" y="2211439"/>
            <a:ext cx="2563518" cy="3019824"/>
          </a:xfrm>
          <a:prstGeom prst="rect">
            <a:avLst/>
          </a:prstGeom>
        </p:spPr>
      </p:pic>
      <p:pic>
        <p:nvPicPr>
          <p:cNvPr id="10" name="图片 9">
            <a:extLst>
              <a:ext uri="{FF2B5EF4-FFF2-40B4-BE49-F238E27FC236}">
                <a16:creationId xmlns:a16="http://schemas.microsoft.com/office/drawing/2014/main" id="{7592A9AB-0CEB-4FEA-9AAA-C28155835C1A}"/>
              </a:ext>
            </a:extLst>
          </p:cNvPr>
          <p:cNvPicPr>
            <a:picLocks noChangeAspect="1"/>
          </p:cNvPicPr>
          <p:nvPr/>
        </p:nvPicPr>
        <p:blipFill>
          <a:blip r:embed="rId3"/>
          <a:stretch>
            <a:fillRect/>
          </a:stretch>
        </p:blipFill>
        <p:spPr>
          <a:xfrm>
            <a:off x="8924650" y="1917000"/>
            <a:ext cx="2624654" cy="3890585"/>
          </a:xfrm>
          <a:prstGeom prst="rect">
            <a:avLst/>
          </a:prstGeom>
        </p:spPr>
      </p:pic>
      <p:sp>
        <p:nvSpPr>
          <p:cNvPr id="24" name="文本框 23">
            <a:extLst>
              <a:ext uri="{FF2B5EF4-FFF2-40B4-BE49-F238E27FC236}">
                <a16:creationId xmlns:a16="http://schemas.microsoft.com/office/drawing/2014/main" id="{651D27B0-A9D7-4057-B2E9-DA2A9A85DA88}"/>
              </a:ext>
            </a:extLst>
          </p:cNvPr>
          <p:cNvSpPr txBox="1"/>
          <p:nvPr/>
        </p:nvSpPr>
        <p:spPr>
          <a:xfrm>
            <a:off x="9660977" y="5834380"/>
            <a:ext cx="1152000" cy="368300"/>
          </a:xfrm>
          <a:prstGeom prst="rect">
            <a:avLst/>
          </a:prstGeom>
          <a:noFill/>
        </p:spPr>
        <p:txBody>
          <a:bodyPr wrap="square" rtlCol="0" anchor="t">
            <a:spAutoFit/>
          </a:bodyPr>
          <a:lstStyle/>
          <a:p>
            <a:r>
              <a:rPr lang="zh-CN" altLang="en-US" dirty="0"/>
              <a:t>元素图案</a:t>
            </a:r>
          </a:p>
        </p:txBody>
      </p:sp>
      <p:grpSp>
        <p:nvGrpSpPr>
          <p:cNvPr id="25" name="组合 24">
            <a:extLst>
              <a:ext uri="{FF2B5EF4-FFF2-40B4-BE49-F238E27FC236}">
                <a16:creationId xmlns:a16="http://schemas.microsoft.com/office/drawing/2014/main" id="{AF969859-7147-45E4-A48B-71B50D5D3F97}"/>
              </a:ext>
            </a:extLst>
          </p:cNvPr>
          <p:cNvGrpSpPr/>
          <p:nvPr/>
        </p:nvGrpSpPr>
        <p:grpSpPr>
          <a:xfrm>
            <a:off x="0" y="-26670"/>
            <a:ext cx="12459970" cy="904875"/>
            <a:chOff x="0" y="-42"/>
            <a:chExt cx="19622" cy="1425"/>
          </a:xfrm>
        </p:grpSpPr>
        <p:sp>
          <p:nvSpPr>
            <p:cNvPr id="26" name="矩形 25">
              <a:extLst>
                <a:ext uri="{FF2B5EF4-FFF2-40B4-BE49-F238E27FC236}">
                  <a16:creationId xmlns:a16="http://schemas.microsoft.com/office/drawing/2014/main" id="{764BB1B7-DA4F-49A6-86D4-8FEE37BB8201}"/>
                </a:ext>
              </a:extLst>
            </p:cNvPr>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7" name="组合 26">
              <a:extLst>
                <a:ext uri="{FF2B5EF4-FFF2-40B4-BE49-F238E27FC236}">
                  <a16:creationId xmlns:a16="http://schemas.microsoft.com/office/drawing/2014/main" id="{DE682547-86BE-4761-85D8-F3C6D357697B}"/>
                </a:ext>
              </a:extLst>
            </p:cNvPr>
            <p:cNvGrpSpPr/>
            <p:nvPr/>
          </p:nvGrpSpPr>
          <p:grpSpPr>
            <a:xfrm>
              <a:off x="302" y="184"/>
              <a:ext cx="1304" cy="1199"/>
              <a:chOff x="756" y="1232"/>
              <a:chExt cx="1304" cy="1199"/>
            </a:xfrm>
          </p:grpSpPr>
          <p:sp>
            <p:nvSpPr>
              <p:cNvPr id="31" name="矩形 30">
                <a:extLst>
                  <a:ext uri="{FF2B5EF4-FFF2-40B4-BE49-F238E27FC236}">
                    <a16:creationId xmlns:a16="http://schemas.microsoft.com/office/drawing/2014/main" id="{DB632572-7B50-41F2-A2CA-FC4726F443F7}"/>
                  </a:ext>
                </a:extLst>
              </p:cNvPr>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a:extLst>
                  <a:ext uri="{FF2B5EF4-FFF2-40B4-BE49-F238E27FC236}">
                    <a16:creationId xmlns:a16="http://schemas.microsoft.com/office/drawing/2014/main" id="{AF7708F0-55AA-467E-AE3F-AFC9ECEF3528}"/>
                  </a:ext>
                </a:extLst>
              </p:cNvPr>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a:extLst>
                  <a:ext uri="{FF2B5EF4-FFF2-40B4-BE49-F238E27FC236}">
                    <a16:creationId xmlns:a16="http://schemas.microsoft.com/office/drawing/2014/main" id="{57E4173D-D133-45EB-9229-8D0229B8A3D7}"/>
                  </a:ext>
                </a:extLst>
              </p:cNvPr>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文本框 27">
              <a:extLst>
                <a:ext uri="{FF2B5EF4-FFF2-40B4-BE49-F238E27FC236}">
                  <a16:creationId xmlns:a16="http://schemas.microsoft.com/office/drawing/2014/main" id="{6C903F21-9BF4-4790-BF10-8E63C29AEE02}"/>
                </a:ext>
              </a:extLst>
            </p:cNvPr>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29" name="矩形 28">
              <a:extLst>
                <a:ext uri="{FF2B5EF4-FFF2-40B4-BE49-F238E27FC236}">
                  <a16:creationId xmlns:a16="http://schemas.microsoft.com/office/drawing/2014/main" id="{4A3CC584-BA4A-461C-B9B9-8A3CB335EDBA}"/>
                </a:ext>
              </a:extLst>
            </p:cNvPr>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a:extLst>
                <a:ext uri="{FF2B5EF4-FFF2-40B4-BE49-F238E27FC236}">
                  <a16:creationId xmlns:a16="http://schemas.microsoft.com/office/drawing/2014/main" id="{E72E86FD-231A-4D12-AF09-33BBF6252F34}"/>
                </a:ext>
              </a:extLst>
            </p:cNvPr>
            <p:cNvSpPr txBox="1"/>
            <p:nvPr/>
          </p:nvSpPr>
          <p:spPr>
            <a:xfrm>
              <a:off x="13342" y="71"/>
              <a:ext cx="6280" cy="727"/>
            </a:xfrm>
            <a:prstGeom prst="rect">
              <a:avLst/>
            </a:prstGeom>
            <a:noFill/>
          </p:spPr>
          <p:txBody>
            <a:bodyPr wrap="square" rtlCol="0" anchor="t">
              <a:spAutoFit/>
            </a:bodyPr>
            <a:lstStyle/>
            <a:p>
              <a:r>
                <a:rPr lang="zh-CN" altLang="en-US" sz="2400" b="1" dirty="0">
                  <a:solidFill>
                    <a:srgbClr val="FFFF00"/>
                  </a:solidFill>
                  <a:sym typeface="+mn-ea"/>
                </a:rPr>
                <a:t>任务1  规划创意花瓶模型</a:t>
              </a:r>
            </a:p>
          </p:txBody>
        </p:sp>
      </p:grpSp>
    </p:spTree>
    <p:extLst>
      <p:ext uri="{BB962C8B-B14F-4D97-AF65-F5344CB8AC3E}">
        <p14:creationId xmlns:p14="http://schemas.microsoft.com/office/powerpoint/2010/main" val="420548999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5400000">
            <a:off x="523240" y="2117090"/>
            <a:ext cx="6857365" cy="2624455"/>
          </a:xfrm>
          <a:prstGeom prst="rect">
            <a:avLst/>
          </a:prstGeom>
          <a:solidFill>
            <a:srgbClr val="5B7A7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5664200" y="2205355"/>
            <a:ext cx="4286885" cy="706755"/>
          </a:xfrm>
          <a:prstGeom prst="rect">
            <a:avLst/>
          </a:prstGeom>
          <a:noFill/>
        </p:spPr>
        <p:txBody>
          <a:bodyPr wrap="square" rtlCol="0">
            <a:spAutoFit/>
          </a:bodyPr>
          <a:lstStyle/>
          <a:p>
            <a:pPr algn="dist"/>
            <a:r>
              <a:rPr lang="zh-CN" altLang="en-US" sz="4000" b="1" dirty="0">
                <a:solidFill>
                  <a:srgbClr val="F65738"/>
                </a:solidFill>
                <a:latin typeface="微软雅黑" panose="020B0503020204020204" charset="-122"/>
                <a:ea typeface="微软雅黑" panose="020B0503020204020204" charset="-122"/>
                <a:cs typeface="微软雅黑" panose="020B0503020204020204" charset="-122"/>
              </a:rPr>
              <a:t>设计创意花瓶模型</a:t>
            </a:r>
          </a:p>
        </p:txBody>
      </p:sp>
      <p:grpSp>
        <p:nvGrpSpPr>
          <p:cNvPr id="16" name="组合 15"/>
          <p:cNvGrpSpPr/>
          <p:nvPr/>
        </p:nvGrpSpPr>
        <p:grpSpPr>
          <a:xfrm>
            <a:off x="6167755" y="3213100"/>
            <a:ext cx="4665980" cy="1954530"/>
            <a:chOff x="9713" y="5060"/>
            <a:chExt cx="7348" cy="3078"/>
          </a:xfrm>
        </p:grpSpPr>
        <p:sp>
          <p:nvSpPr>
            <p:cNvPr id="27" name="文本框 26"/>
            <p:cNvSpPr txBox="1"/>
            <p:nvPr/>
          </p:nvSpPr>
          <p:spPr>
            <a:xfrm>
              <a:off x="10054" y="5060"/>
              <a:ext cx="7007" cy="3078"/>
            </a:xfrm>
            <a:prstGeom prst="rect">
              <a:avLst/>
            </a:prstGeom>
            <a:noFill/>
          </p:spPr>
          <p:txBody>
            <a:bodyPr wrap="square" rtlCol="0">
              <a:spAutoFit/>
            </a:bodyPr>
            <a:lstStyle/>
            <a:p>
              <a:pPr algn="l" fontAlgn="auto">
                <a:lnSpc>
                  <a:spcPct val="150000"/>
                </a:lnSpc>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任务描述</a:t>
              </a:r>
            </a:p>
            <a:p>
              <a:pPr algn="l" fontAlgn="auto">
                <a:lnSpc>
                  <a:spcPct val="150000"/>
                </a:lnSpc>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任务分析</a:t>
              </a:r>
            </a:p>
            <a:p>
              <a:pPr algn="l" fontAlgn="auto">
                <a:lnSpc>
                  <a:spcPct val="150000"/>
                </a:lnSpc>
                <a:buClrTx/>
                <a:buSzTx/>
                <a:buFontTx/>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任务实施</a:t>
              </a:r>
            </a:p>
          </p:txBody>
        </p:sp>
        <p:sp>
          <p:nvSpPr>
            <p:cNvPr id="9" name="椭圆 8"/>
            <p:cNvSpPr/>
            <p:nvPr/>
          </p:nvSpPr>
          <p:spPr>
            <a:xfrm>
              <a:off x="9713" y="562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9713" y="664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9713" y="7668"/>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文本框 2"/>
          <p:cNvSpPr txBox="1"/>
          <p:nvPr/>
        </p:nvSpPr>
        <p:spPr>
          <a:xfrm>
            <a:off x="3792220" y="1772920"/>
            <a:ext cx="471805" cy="2306955"/>
          </a:xfrm>
          <a:prstGeom prst="rect">
            <a:avLst/>
          </a:prstGeom>
          <a:noFill/>
        </p:spPr>
        <p:txBody>
          <a:bodyPr wrap="square" rtlCol="0" anchor="t">
            <a:spAutoFit/>
          </a:bodyPr>
          <a:lstStyle/>
          <a:p>
            <a:pPr algn="dist"/>
            <a:r>
              <a:rPr lang="zh-CN" altLang="en-US" sz="4800" b="1">
                <a:solidFill>
                  <a:schemeClr val="bg1"/>
                </a:solidFill>
                <a:latin typeface="微软雅黑" panose="020B0503020204020204" charset="-122"/>
                <a:ea typeface="微软雅黑" panose="020B0503020204020204" charset="-122"/>
                <a:cs typeface="微软雅黑" panose="020B0503020204020204" charset="-122"/>
                <a:sym typeface="+mn-ea"/>
              </a:rPr>
              <a:t>任务</a:t>
            </a:r>
            <a:r>
              <a:rPr lang="en-US" altLang="zh-CN" sz="4800" b="1">
                <a:solidFill>
                  <a:schemeClr val="bg1"/>
                </a:solidFill>
                <a:latin typeface="微软雅黑" panose="020B0503020204020204" charset="-122"/>
                <a:ea typeface="微软雅黑" panose="020B0503020204020204" charset="-122"/>
                <a:cs typeface="微软雅黑" panose="020B0503020204020204" charset="-122"/>
                <a:sym typeface="+mn-ea"/>
              </a:rPr>
              <a:t>2</a:t>
            </a:r>
          </a:p>
        </p:txBody>
      </p:sp>
      <p:grpSp>
        <p:nvGrpSpPr>
          <p:cNvPr id="11" name="组合 10"/>
          <p:cNvGrpSpPr/>
          <p:nvPr/>
        </p:nvGrpSpPr>
        <p:grpSpPr>
          <a:xfrm>
            <a:off x="3545840" y="1465580"/>
            <a:ext cx="1034415" cy="2755265"/>
            <a:chOff x="5584" y="2308"/>
            <a:chExt cx="1629" cy="4339"/>
          </a:xfrm>
        </p:grpSpPr>
        <p:cxnSp>
          <p:nvCxnSpPr>
            <p:cNvPr id="6" name="直接连接符 5"/>
            <p:cNvCxnSpPr/>
            <p:nvPr/>
          </p:nvCxnSpPr>
          <p:spPr>
            <a:xfrm flipH="1">
              <a:off x="5614" y="5967"/>
              <a:ext cx="6" cy="68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584" y="6647"/>
              <a:ext cx="604"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543" y="2338"/>
              <a:ext cx="670"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194" y="2308"/>
              <a:ext cx="0" cy="57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4030067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2338070" y="2275840"/>
            <a:ext cx="7597775" cy="1297160"/>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2708275" y="2421255"/>
            <a:ext cx="7001510" cy="1015663"/>
          </a:xfrm>
          <a:prstGeom prst="rect">
            <a:avLst/>
          </a:prstGeom>
          <a:noFill/>
        </p:spPr>
        <p:txBody>
          <a:bodyPr wrap="square" rtlCol="0" anchor="t">
            <a:spAutoFit/>
          </a:bodyPr>
          <a:lstStyle/>
          <a:p>
            <a:pPr indent="508000" fontAlgn="auto">
              <a:lnSpc>
                <a:spcPct val="100000"/>
              </a:lnSpc>
              <a:extLst>
                <a:ext uri="{35155182-B16C-46BC-9424-99874614C6A1}">
                  <wpsdc:indentchars xmlns="" xmlns:wpsdc="http://www.wps.cn/officeDocument/2017/drawingmlCustomData" val="200" checksum="282533468"/>
                </a:ext>
              </a:extLst>
            </a:pP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三维设计创客团队模型设计组根据模型草图绘制出创意花瓶，并输出三维模型，根据大家对模型的修改意见，确定创意花瓶模型。</a:t>
            </a:r>
          </a:p>
        </p:txBody>
      </p:sp>
      <p:grpSp>
        <p:nvGrpSpPr>
          <p:cNvPr id="12" name="组合 11"/>
          <p:cNvGrpSpPr/>
          <p:nvPr/>
        </p:nvGrpSpPr>
        <p:grpSpPr>
          <a:xfrm>
            <a:off x="0" y="-26670"/>
            <a:ext cx="12459970" cy="904875"/>
            <a:chOff x="0" y="-42"/>
            <a:chExt cx="19622" cy="1425"/>
          </a:xfrm>
        </p:grpSpPr>
        <p:sp>
          <p:nvSpPr>
            <p:cNvPr id="10" name="矩形 9"/>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302" y="184"/>
              <a:ext cx="1304" cy="1199"/>
              <a:chOff x="756" y="1232"/>
              <a:chExt cx="1304" cy="1199"/>
            </a:xfrm>
          </p:grpSpPr>
          <p:sp>
            <p:nvSpPr>
              <p:cNvPr id="3" name="矩形 2"/>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任务描述</a:t>
              </a:r>
            </a:p>
          </p:txBody>
        </p:sp>
        <p:sp>
          <p:nvSpPr>
            <p:cNvPr id="9" name="矩形 8"/>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3342" y="71"/>
              <a:ext cx="6280" cy="727"/>
            </a:xfrm>
            <a:prstGeom prst="rect">
              <a:avLst/>
            </a:prstGeom>
            <a:noFill/>
          </p:spPr>
          <p:txBody>
            <a:bodyPr wrap="squar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设计创意花瓶模型</a:t>
              </a:r>
            </a:p>
          </p:txBody>
        </p:sp>
      </p:grpSp>
    </p:spTree>
    <p:extLst>
      <p:ext uri="{BB962C8B-B14F-4D97-AF65-F5344CB8AC3E}">
        <p14:creationId xmlns:p14="http://schemas.microsoft.com/office/powerpoint/2010/main" val="335062648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1020445" y="1915795"/>
            <a:ext cx="10140315" cy="1572605"/>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1488440" y="2059305"/>
            <a:ext cx="9389110" cy="1323439"/>
          </a:xfrm>
          <a:prstGeom prst="rect">
            <a:avLst/>
          </a:prstGeom>
          <a:noFill/>
        </p:spPr>
        <p:txBody>
          <a:bodyPr wrap="square" rtlCol="0" anchor="t">
            <a:spAutoFit/>
          </a:bodyPr>
          <a:lstStyle/>
          <a:p>
            <a:pPr indent="508000" fontAlgn="auto">
              <a:lnSpc>
                <a:spcPct val="100000"/>
              </a:lnSpc>
              <a:extLst>
                <a:ext uri="{35155182-B16C-46BC-9424-99874614C6A1}">
                  <wpsdc:indentchars xmlns="" xmlns:wpsdc="http://www.wps.cn/officeDocument/2017/drawingmlCustomData" val="200" checksum="282533468"/>
                </a:ext>
              </a:extLst>
            </a:pP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模型设计组对市场调研组提供的资料、草图组织了充分的研讨，决定使用</a:t>
            </a:r>
            <a:r>
              <a:rPr lang="en-US" altLang="zh-CN" sz="2000" kern="0" dirty="0">
                <a:solidFill>
                  <a:schemeClr val="bg1"/>
                </a:solidFill>
                <a:latin typeface="微软雅黑" panose="020B0503020204020204" charset="-122"/>
                <a:ea typeface="微软雅黑" panose="020B0503020204020204" charset="-122"/>
                <a:cs typeface="微软雅黑" panose="020B0503020204020204" charset="-122"/>
              </a:rPr>
              <a:t>3D One Plus</a:t>
            </a: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先绘制出创意花瓶，并采用</a:t>
            </a:r>
            <a:r>
              <a:rPr lang="en-US" altLang="zh-CN" sz="2000" kern="0" dirty="0">
                <a:solidFill>
                  <a:schemeClr val="bg1"/>
                </a:solidFill>
                <a:latin typeface="微软雅黑" panose="020B0503020204020204" charset="-122"/>
                <a:ea typeface="微软雅黑" panose="020B0503020204020204" charset="-122"/>
                <a:cs typeface="微软雅黑" panose="020B0503020204020204" charset="-122"/>
              </a:rPr>
              <a:t>3D</a:t>
            </a: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打印技术选用合适的材料打印出三维模型，然后在团队中收集、整理大家对模型的修改建议，最后再对模型进行修改、完善，得到最终的创意花瓶三维模型。。</a:t>
            </a:r>
          </a:p>
        </p:txBody>
      </p:sp>
      <p:sp>
        <p:nvSpPr>
          <p:cNvPr id="25" name="文本框 24"/>
          <p:cNvSpPr txBox="1"/>
          <p:nvPr/>
        </p:nvSpPr>
        <p:spPr>
          <a:xfrm>
            <a:off x="5304155" y="5012055"/>
            <a:ext cx="1637030" cy="450850"/>
          </a:xfrm>
          <a:prstGeom prst="rect">
            <a:avLst/>
          </a:prstGeom>
          <a:noFill/>
        </p:spPr>
        <p:txBody>
          <a:bodyPr wrap="square" rtlCol="0">
            <a:spAutoFit/>
          </a:bodyPr>
          <a:lstStyle/>
          <a:p>
            <a:pPr indent="0">
              <a:lnSpc>
                <a:spcPct val="130000"/>
              </a:lnSpc>
              <a:buFont typeface="Wingdings" panose="05000000000000000000" pitchFamily="2" charset="2"/>
              <a:buNone/>
            </a:pPr>
            <a:r>
              <a:rPr lang="zh-CN" altLang="en-US" sz="1800">
                <a:sym typeface="+mn-lt"/>
              </a:rPr>
              <a:t>任务路线图</a:t>
            </a:r>
          </a:p>
        </p:txBody>
      </p:sp>
      <p:grpSp>
        <p:nvGrpSpPr>
          <p:cNvPr id="5" name="组合 4"/>
          <p:cNvGrpSpPr/>
          <p:nvPr/>
        </p:nvGrpSpPr>
        <p:grpSpPr>
          <a:xfrm>
            <a:off x="2308065" y="4364990"/>
            <a:ext cx="7099935" cy="566420"/>
            <a:chOff x="3595" y="6725"/>
            <a:chExt cx="11181" cy="892"/>
          </a:xfrm>
        </p:grpSpPr>
        <p:grpSp>
          <p:nvGrpSpPr>
            <p:cNvPr id="10" name="组合 9"/>
            <p:cNvGrpSpPr/>
            <p:nvPr/>
          </p:nvGrpSpPr>
          <p:grpSpPr>
            <a:xfrm>
              <a:off x="3595" y="6759"/>
              <a:ext cx="8261" cy="858"/>
              <a:chOff x="3784" y="5499"/>
              <a:chExt cx="8261" cy="858"/>
            </a:xfrm>
          </p:grpSpPr>
          <p:grpSp>
            <p:nvGrpSpPr>
              <p:cNvPr id="34" name="组合 33"/>
              <p:cNvGrpSpPr/>
              <p:nvPr/>
            </p:nvGrpSpPr>
            <p:grpSpPr>
              <a:xfrm>
                <a:off x="7448" y="5513"/>
                <a:ext cx="4090" cy="844"/>
                <a:chOff x="7697" y="3119"/>
                <a:chExt cx="4090" cy="844"/>
              </a:xfrm>
            </p:grpSpPr>
            <p:sp>
              <p:nvSpPr>
                <p:cNvPr id="16" name="任意多边形 6"/>
                <p:cNvSpPr/>
                <p:nvPr userDrawn="1"/>
              </p:nvSpPr>
              <p:spPr>
                <a:xfrm>
                  <a:off x="8402" y="3119"/>
                  <a:ext cx="2547" cy="84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ndParaRPr>
                </a:p>
              </p:txBody>
            </p:sp>
            <p:sp>
              <p:nvSpPr>
                <p:cNvPr id="17" name="标题 1"/>
                <p:cNvSpPr>
                  <a:spLocks noGrp="1"/>
                </p:cNvSpPr>
                <p:nvPr/>
              </p:nvSpPr>
              <p:spPr>
                <a:xfrm>
                  <a:off x="7697" y="3217"/>
                  <a:ext cx="4090" cy="680"/>
                </a:xfrm>
                <a:prstGeom prst="rect">
                  <a:avLst/>
                </a:prstGeom>
              </p:spPr>
              <p:txBody>
                <a:bodyPr vert="horz" lIns="91440" tIns="45720" rIns="91440" bIns="45720" rtlCol="0" anchor="ctr">
                  <a:noAutofit/>
                </a:bodyPr>
                <a:lstStyle>
                  <a:lvl1pPr algn="l">
                    <a:defRPr sz="1800" b="1">
                      <a:solidFill>
                        <a:srgbClr val="1C9292"/>
                      </a:solidFill>
                      <a:latin typeface="微软雅黑" panose="020B0503020204020204" charset="-122"/>
                      <a:ea typeface="微软雅黑" panose="020B0503020204020204" charset="-122"/>
                    </a:defRPr>
                  </a:lvl1pPr>
                </a:lstStyle>
                <a:p>
                  <a:pPr algn="ctr"/>
                  <a:r>
                    <a:rPr lang="zh-CN" altLang="en-US" sz="2000" b="0" kern="0" spc="100" dirty="0">
                      <a:solidFill>
                        <a:schemeClr val="bg1"/>
                      </a:solidFill>
                      <a:uFillTx/>
                      <a:cs typeface="Noto Sans S Chinese Medium" panose="020B0600000000000000" charset="-122"/>
                      <a:sym typeface="+mn-ea"/>
                    </a:rPr>
                    <a:t>打印模型</a:t>
                  </a:r>
                </a:p>
              </p:txBody>
            </p:sp>
          </p:grpSp>
          <p:pic>
            <p:nvPicPr>
              <p:cNvPr id="18" name="图片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0" y="5521"/>
                <a:ext cx="968" cy="694"/>
              </a:xfrm>
              <a:prstGeom prst="rect">
                <a:avLst/>
              </a:prstGeom>
            </p:spPr>
          </p:pic>
          <p:grpSp>
            <p:nvGrpSpPr>
              <p:cNvPr id="27" name="组合 26"/>
              <p:cNvGrpSpPr/>
              <p:nvPr/>
            </p:nvGrpSpPr>
            <p:grpSpPr>
              <a:xfrm>
                <a:off x="3784" y="5499"/>
                <a:ext cx="2692" cy="762"/>
                <a:chOff x="6529" y="3304"/>
                <a:chExt cx="3583" cy="844"/>
              </a:xfrm>
            </p:grpSpPr>
            <p:sp>
              <p:nvSpPr>
                <p:cNvPr id="28" name="任意多边形 6"/>
                <p:cNvSpPr/>
                <p:nvPr userDrawn="1"/>
              </p:nvSpPr>
              <p:spPr>
                <a:xfrm>
                  <a:off x="6555" y="3304"/>
                  <a:ext cx="3557" cy="84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ndParaRPr>
                </a:p>
              </p:txBody>
            </p:sp>
            <p:sp>
              <p:nvSpPr>
                <p:cNvPr id="29" name="标题 1"/>
                <p:cNvSpPr>
                  <a:spLocks noGrp="1"/>
                </p:cNvSpPr>
                <p:nvPr/>
              </p:nvSpPr>
              <p:spPr>
                <a:xfrm>
                  <a:off x="6529" y="3401"/>
                  <a:ext cx="3568" cy="680"/>
                </a:xfrm>
                <a:prstGeom prst="rect">
                  <a:avLst/>
                </a:prstGeom>
              </p:spPr>
              <p:txBody>
                <a:bodyPr vert="horz" lIns="91440" tIns="45720" rIns="91440" bIns="45720" rtlCol="0" anchor="ctr">
                  <a:noAutofit/>
                </a:bodyPr>
                <a:lstStyle>
                  <a:lvl1pPr algn="l">
                    <a:defRPr sz="1800" b="1">
                      <a:solidFill>
                        <a:srgbClr val="1C9292"/>
                      </a:solidFill>
                      <a:latin typeface="微软雅黑" panose="020B0503020204020204" charset="-122"/>
                      <a:ea typeface="微软雅黑" panose="020B0503020204020204" charset="-122"/>
                    </a:defRPr>
                  </a:lvl1pPr>
                </a:lstStyle>
                <a:p>
                  <a:pPr algn="ctr"/>
                  <a:r>
                    <a:rPr lang="zh-CN" altLang="en-US" sz="2000" b="0" kern="0" spc="100" dirty="0">
                      <a:solidFill>
                        <a:schemeClr val="bg1"/>
                      </a:solidFill>
                      <a:uFillTx/>
                      <a:cs typeface="Noto Sans S Chinese Medium" panose="020B0600000000000000" charset="-122"/>
                      <a:sym typeface="+mn-ea"/>
                    </a:rPr>
                    <a:t>绘制模型</a:t>
                  </a:r>
                </a:p>
              </p:txBody>
            </p:sp>
          </p:grpSp>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77" y="5581"/>
                <a:ext cx="968" cy="694"/>
              </a:xfrm>
              <a:prstGeom prst="rect">
                <a:avLst/>
              </a:prstGeom>
            </p:spPr>
          </p:pic>
        </p:grpSp>
        <p:sp>
          <p:nvSpPr>
            <p:cNvPr id="2" name="任意多边形 6"/>
            <p:cNvSpPr/>
            <p:nvPr userDrawn="1"/>
          </p:nvSpPr>
          <p:spPr>
            <a:xfrm>
              <a:off x="12101" y="6725"/>
              <a:ext cx="2675" cy="76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ndParaRPr>
            </a:p>
          </p:txBody>
        </p:sp>
        <p:sp>
          <p:nvSpPr>
            <p:cNvPr id="3" name="标题 1"/>
            <p:cNvSpPr>
              <a:spLocks noGrp="1"/>
            </p:cNvSpPr>
            <p:nvPr/>
          </p:nvSpPr>
          <p:spPr>
            <a:xfrm>
              <a:off x="12216" y="6813"/>
              <a:ext cx="2522" cy="614"/>
            </a:xfrm>
            <a:prstGeom prst="rect">
              <a:avLst/>
            </a:prstGeom>
          </p:spPr>
          <p:txBody>
            <a:bodyPr vert="horz" lIns="91440" tIns="45720" rIns="91440" bIns="45720" rtlCol="0" anchor="ctr">
              <a:noAutofit/>
            </a:bodyPr>
            <a:lstStyle>
              <a:lvl1pPr algn="l">
                <a:defRPr sz="1800" b="1">
                  <a:solidFill>
                    <a:srgbClr val="1C9292"/>
                  </a:solidFill>
                  <a:latin typeface="微软雅黑" panose="020B0503020204020204" charset="-122"/>
                  <a:ea typeface="微软雅黑" panose="020B0503020204020204" charset="-122"/>
                </a:defRPr>
              </a:lvl1pPr>
            </a:lstStyle>
            <a:p>
              <a:pPr algn="ctr"/>
              <a:r>
                <a:rPr lang="zh-CN" altLang="en-US" sz="2000" b="0" kern="0" spc="100" dirty="0">
                  <a:solidFill>
                    <a:schemeClr val="bg1"/>
                  </a:solidFill>
                  <a:uFillTx/>
                  <a:cs typeface="Noto Sans S Chinese Medium" panose="020B0600000000000000" charset="-122"/>
                  <a:sym typeface="+mn-ea"/>
                </a:rPr>
                <a:t>修改模型</a:t>
              </a:r>
            </a:p>
          </p:txBody>
        </p:sp>
      </p:grpSp>
      <p:grpSp>
        <p:nvGrpSpPr>
          <p:cNvPr id="26" name="组合 25">
            <a:extLst>
              <a:ext uri="{FF2B5EF4-FFF2-40B4-BE49-F238E27FC236}">
                <a16:creationId xmlns:a16="http://schemas.microsoft.com/office/drawing/2014/main" id="{54E0E87D-6370-46C8-B90B-CBA5433837EA}"/>
              </a:ext>
            </a:extLst>
          </p:cNvPr>
          <p:cNvGrpSpPr/>
          <p:nvPr/>
        </p:nvGrpSpPr>
        <p:grpSpPr>
          <a:xfrm>
            <a:off x="0" y="-26670"/>
            <a:ext cx="12459970" cy="904875"/>
            <a:chOff x="0" y="-42"/>
            <a:chExt cx="19622" cy="1425"/>
          </a:xfrm>
        </p:grpSpPr>
        <p:sp>
          <p:nvSpPr>
            <p:cNvPr id="30" name="矩形 29">
              <a:extLst>
                <a:ext uri="{FF2B5EF4-FFF2-40B4-BE49-F238E27FC236}">
                  <a16:creationId xmlns:a16="http://schemas.microsoft.com/office/drawing/2014/main" id="{023E63A5-2578-4641-B2FE-A7AF4B743F99}"/>
                </a:ext>
              </a:extLst>
            </p:cNvPr>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a:extLst>
                <a:ext uri="{FF2B5EF4-FFF2-40B4-BE49-F238E27FC236}">
                  <a16:creationId xmlns:a16="http://schemas.microsoft.com/office/drawing/2014/main" id="{A85A29C2-D9D6-47FB-9F8C-A4AFCACADC3D}"/>
                </a:ext>
              </a:extLst>
            </p:cNvPr>
            <p:cNvGrpSpPr/>
            <p:nvPr/>
          </p:nvGrpSpPr>
          <p:grpSpPr>
            <a:xfrm>
              <a:off x="302" y="184"/>
              <a:ext cx="1304" cy="1199"/>
              <a:chOff x="756" y="1232"/>
              <a:chExt cx="1304" cy="1199"/>
            </a:xfrm>
          </p:grpSpPr>
          <p:sp>
            <p:nvSpPr>
              <p:cNvPr id="45" name="矩形 44">
                <a:extLst>
                  <a:ext uri="{FF2B5EF4-FFF2-40B4-BE49-F238E27FC236}">
                    <a16:creationId xmlns:a16="http://schemas.microsoft.com/office/drawing/2014/main" id="{87645450-B9EC-4E00-9583-9B4FD4D81E3C}"/>
                  </a:ext>
                </a:extLst>
              </p:cNvPr>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a:extLst>
                  <a:ext uri="{FF2B5EF4-FFF2-40B4-BE49-F238E27FC236}">
                    <a16:creationId xmlns:a16="http://schemas.microsoft.com/office/drawing/2014/main" id="{A4726ADB-906A-4BB4-A803-1E89B997F11F}"/>
                  </a:ext>
                </a:extLst>
              </p:cNvPr>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extLst>
                  <a:ext uri="{FF2B5EF4-FFF2-40B4-BE49-F238E27FC236}">
                    <a16:creationId xmlns:a16="http://schemas.microsoft.com/office/drawing/2014/main" id="{63A5D494-FE46-44A8-8BAA-A60C41EA8229}"/>
                  </a:ext>
                </a:extLst>
              </p:cNvPr>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文本框 41">
              <a:extLst>
                <a:ext uri="{FF2B5EF4-FFF2-40B4-BE49-F238E27FC236}">
                  <a16:creationId xmlns:a16="http://schemas.microsoft.com/office/drawing/2014/main" id="{5266CB22-E2B3-4CF5-8AC7-B43946E69864}"/>
                </a:ext>
              </a:extLst>
            </p:cNvPr>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任务分析</a:t>
              </a:r>
            </a:p>
          </p:txBody>
        </p:sp>
        <p:sp>
          <p:nvSpPr>
            <p:cNvPr id="43" name="矩形 42">
              <a:extLst>
                <a:ext uri="{FF2B5EF4-FFF2-40B4-BE49-F238E27FC236}">
                  <a16:creationId xmlns:a16="http://schemas.microsoft.com/office/drawing/2014/main" id="{20C0759E-A721-40C3-877C-EB01F7A9981D}"/>
                </a:ext>
              </a:extLst>
            </p:cNvPr>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a:extLst>
                <a:ext uri="{FF2B5EF4-FFF2-40B4-BE49-F238E27FC236}">
                  <a16:creationId xmlns:a16="http://schemas.microsoft.com/office/drawing/2014/main" id="{1F400D19-D65B-47AC-8569-1896A9E5472E}"/>
                </a:ext>
              </a:extLst>
            </p:cNvPr>
            <p:cNvSpPr txBox="1"/>
            <p:nvPr/>
          </p:nvSpPr>
          <p:spPr>
            <a:xfrm>
              <a:off x="13342" y="71"/>
              <a:ext cx="6280" cy="727"/>
            </a:xfrm>
            <a:prstGeom prst="rect">
              <a:avLst/>
            </a:prstGeom>
            <a:noFill/>
          </p:spPr>
          <p:txBody>
            <a:bodyPr wrap="squar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设计创意花瓶模型</a:t>
              </a:r>
            </a:p>
          </p:txBody>
        </p:sp>
      </p:grpSp>
    </p:spTree>
    <p:extLst>
      <p:ext uri="{BB962C8B-B14F-4D97-AF65-F5344CB8AC3E}">
        <p14:creationId xmlns:p14="http://schemas.microsoft.com/office/powerpoint/2010/main" val="3182959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up)">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414145" y="1053465"/>
            <a:ext cx="2396490" cy="431165"/>
            <a:chOff x="756" y="1873"/>
            <a:chExt cx="3774" cy="679"/>
          </a:xfrm>
        </p:grpSpPr>
        <p:sp>
          <p:nvSpPr>
            <p:cNvPr id="9" name="文本框 8"/>
            <p:cNvSpPr txBox="1"/>
            <p:nvPr/>
          </p:nvSpPr>
          <p:spPr>
            <a:xfrm>
              <a:off x="1887" y="1873"/>
              <a:ext cx="2643" cy="679"/>
            </a:xfrm>
            <a:prstGeom prst="rect">
              <a:avLst/>
            </a:prstGeom>
            <a:noFill/>
          </p:spPr>
          <p:txBody>
            <a:bodyPr wrap="square" rtlCol="0">
              <a:spAutoFit/>
            </a:bodyPr>
            <a:lstStyle/>
            <a:p>
              <a:r>
                <a:rPr lang="zh-CN" altLang="en-US"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rPr>
                <a:t>绘制模型</a:t>
              </a:r>
              <a:endParaRPr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sp>
          <p:nvSpPr>
            <p:cNvPr id="10" name="圆角矩形 9"/>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b="1" dirty="0">
                  <a:solidFill>
                    <a:schemeClr val="bg1"/>
                  </a:solidFill>
                </a:rPr>
                <a:t>1</a:t>
              </a:r>
            </a:p>
          </p:txBody>
        </p:sp>
      </p:grpSp>
      <p:sp>
        <p:nvSpPr>
          <p:cNvPr id="54" name="文本框 53"/>
          <p:cNvSpPr txBox="1"/>
          <p:nvPr/>
        </p:nvSpPr>
        <p:spPr>
          <a:xfrm>
            <a:off x="5069148" y="5575547"/>
            <a:ext cx="2343681" cy="368300"/>
          </a:xfrm>
          <a:prstGeom prst="rect">
            <a:avLst/>
          </a:prstGeom>
          <a:noFill/>
        </p:spPr>
        <p:txBody>
          <a:bodyPr wrap="square" rtlCol="0" anchor="t">
            <a:spAutoFit/>
          </a:bodyPr>
          <a:lstStyle/>
          <a:p>
            <a:r>
              <a:rPr lang="zh-CN" altLang="en-US" dirty="0"/>
              <a:t>绘制模型部分参考图</a:t>
            </a:r>
          </a:p>
        </p:txBody>
      </p:sp>
      <p:grpSp>
        <p:nvGrpSpPr>
          <p:cNvPr id="31" name="组合 30">
            <a:extLst>
              <a:ext uri="{FF2B5EF4-FFF2-40B4-BE49-F238E27FC236}">
                <a16:creationId xmlns:a16="http://schemas.microsoft.com/office/drawing/2014/main" id="{9AC88D62-8705-43FD-8425-2C25E2BCC4FA}"/>
              </a:ext>
            </a:extLst>
          </p:cNvPr>
          <p:cNvGrpSpPr/>
          <p:nvPr/>
        </p:nvGrpSpPr>
        <p:grpSpPr>
          <a:xfrm>
            <a:off x="0" y="-26670"/>
            <a:ext cx="12459970" cy="904875"/>
            <a:chOff x="0" y="-42"/>
            <a:chExt cx="19622" cy="1425"/>
          </a:xfrm>
        </p:grpSpPr>
        <p:sp>
          <p:nvSpPr>
            <p:cNvPr id="32" name="矩形 31">
              <a:extLst>
                <a:ext uri="{FF2B5EF4-FFF2-40B4-BE49-F238E27FC236}">
                  <a16:creationId xmlns:a16="http://schemas.microsoft.com/office/drawing/2014/main" id="{52E9A90F-1C8B-433C-B16B-7D84836D260E}"/>
                </a:ext>
              </a:extLst>
            </p:cNvPr>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a:extLst>
                <a:ext uri="{FF2B5EF4-FFF2-40B4-BE49-F238E27FC236}">
                  <a16:creationId xmlns:a16="http://schemas.microsoft.com/office/drawing/2014/main" id="{F752B14A-82D8-4E4E-8320-BB01322EE47F}"/>
                </a:ext>
              </a:extLst>
            </p:cNvPr>
            <p:cNvGrpSpPr/>
            <p:nvPr/>
          </p:nvGrpSpPr>
          <p:grpSpPr>
            <a:xfrm>
              <a:off x="302" y="184"/>
              <a:ext cx="1304" cy="1199"/>
              <a:chOff x="756" y="1232"/>
              <a:chExt cx="1304" cy="1199"/>
            </a:xfrm>
          </p:grpSpPr>
          <p:sp>
            <p:nvSpPr>
              <p:cNvPr id="37" name="矩形 36">
                <a:extLst>
                  <a:ext uri="{FF2B5EF4-FFF2-40B4-BE49-F238E27FC236}">
                    <a16:creationId xmlns:a16="http://schemas.microsoft.com/office/drawing/2014/main" id="{E8F062F5-3939-464A-9764-E7384F5AFCED}"/>
                  </a:ext>
                </a:extLst>
              </p:cNvPr>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a:extLst>
                  <a:ext uri="{FF2B5EF4-FFF2-40B4-BE49-F238E27FC236}">
                    <a16:creationId xmlns:a16="http://schemas.microsoft.com/office/drawing/2014/main" id="{94037855-B8F2-49D9-BDE8-B7470DE66DBB}"/>
                  </a:ext>
                </a:extLst>
              </p:cNvPr>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a:extLst>
                  <a:ext uri="{FF2B5EF4-FFF2-40B4-BE49-F238E27FC236}">
                    <a16:creationId xmlns:a16="http://schemas.microsoft.com/office/drawing/2014/main" id="{BAB7085A-6D79-4FE8-AD01-BC24B01939FF}"/>
                  </a:ext>
                </a:extLst>
              </p:cNvPr>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4" name="文本框 33">
              <a:extLst>
                <a:ext uri="{FF2B5EF4-FFF2-40B4-BE49-F238E27FC236}">
                  <a16:creationId xmlns:a16="http://schemas.microsoft.com/office/drawing/2014/main" id="{A088ADC9-E07E-4937-BAD8-9B75C7143EB6}"/>
                </a:ext>
              </a:extLst>
            </p:cNvPr>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35" name="矩形 34">
              <a:extLst>
                <a:ext uri="{FF2B5EF4-FFF2-40B4-BE49-F238E27FC236}">
                  <a16:creationId xmlns:a16="http://schemas.microsoft.com/office/drawing/2014/main" id="{FD7E11E4-1554-4FDA-9377-1926496858CB}"/>
                </a:ext>
              </a:extLst>
            </p:cNvPr>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a:extLst>
                <a:ext uri="{FF2B5EF4-FFF2-40B4-BE49-F238E27FC236}">
                  <a16:creationId xmlns:a16="http://schemas.microsoft.com/office/drawing/2014/main" id="{A01B7A2D-A161-4C75-B48F-0AEAF284A6FE}"/>
                </a:ext>
              </a:extLst>
            </p:cNvPr>
            <p:cNvSpPr txBox="1"/>
            <p:nvPr/>
          </p:nvSpPr>
          <p:spPr>
            <a:xfrm>
              <a:off x="13342" y="71"/>
              <a:ext cx="6280" cy="727"/>
            </a:xfrm>
            <a:prstGeom prst="rect">
              <a:avLst/>
            </a:prstGeom>
            <a:noFill/>
          </p:spPr>
          <p:txBody>
            <a:bodyPr wrap="squar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设计创意花瓶模型</a:t>
              </a:r>
            </a:p>
          </p:txBody>
        </p:sp>
      </p:grpSp>
      <p:pic>
        <p:nvPicPr>
          <p:cNvPr id="6" name="图片 5">
            <a:extLst>
              <a:ext uri="{FF2B5EF4-FFF2-40B4-BE49-F238E27FC236}">
                <a16:creationId xmlns:a16="http://schemas.microsoft.com/office/drawing/2014/main" id="{4CAC6CCA-7225-4073-813C-2970EA525D24}"/>
              </a:ext>
            </a:extLst>
          </p:cNvPr>
          <p:cNvPicPr>
            <a:picLocks noChangeAspect="1"/>
          </p:cNvPicPr>
          <p:nvPr/>
        </p:nvPicPr>
        <p:blipFill>
          <a:blip r:embed="rId2"/>
          <a:stretch>
            <a:fillRect/>
          </a:stretch>
        </p:blipFill>
        <p:spPr>
          <a:xfrm>
            <a:off x="2104174" y="1735231"/>
            <a:ext cx="722361" cy="1620000"/>
          </a:xfrm>
          <a:prstGeom prst="rect">
            <a:avLst/>
          </a:prstGeom>
        </p:spPr>
      </p:pic>
      <p:pic>
        <p:nvPicPr>
          <p:cNvPr id="12" name="图片 11">
            <a:extLst>
              <a:ext uri="{FF2B5EF4-FFF2-40B4-BE49-F238E27FC236}">
                <a16:creationId xmlns:a16="http://schemas.microsoft.com/office/drawing/2014/main" id="{FFFFDC7D-49B9-4945-9907-81FCFB511415}"/>
              </a:ext>
            </a:extLst>
          </p:cNvPr>
          <p:cNvPicPr>
            <a:picLocks noChangeAspect="1"/>
          </p:cNvPicPr>
          <p:nvPr/>
        </p:nvPicPr>
        <p:blipFill>
          <a:blip r:embed="rId3"/>
          <a:stretch>
            <a:fillRect/>
          </a:stretch>
        </p:blipFill>
        <p:spPr>
          <a:xfrm>
            <a:off x="3615479" y="1735231"/>
            <a:ext cx="1728725" cy="1620000"/>
          </a:xfrm>
          <a:prstGeom prst="rect">
            <a:avLst/>
          </a:prstGeom>
        </p:spPr>
      </p:pic>
      <p:pic>
        <p:nvPicPr>
          <p:cNvPr id="14" name="图片 13">
            <a:extLst>
              <a:ext uri="{FF2B5EF4-FFF2-40B4-BE49-F238E27FC236}">
                <a16:creationId xmlns:a16="http://schemas.microsoft.com/office/drawing/2014/main" id="{99B66AF2-DF19-49C6-8EFB-369E7B07FCA3}"/>
              </a:ext>
            </a:extLst>
          </p:cNvPr>
          <p:cNvPicPr>
            <a:picLocks noChangeAspect="1"/>
          </p:cNvPicPr>
          <p:nvPr/>
        </p:nvPicPr>
        <p:blipFill>
          <a:blip r:embed="rId4"/>
          <a:stretch>
            <a:fillRect/>
          </a:stretch>
        </p:blipFill>
        <p:spPr>
          <a:xfrm>
            <a:off x="6133148" y="1735231"/>
            <a:ext cx="1673289" cy="1620000"/>
          </a:xfrm>
          <a:prstGeom prst="rect">
            <a:avLst/>
          </a:prstGeom>
        </p:spPr>
      </p:pic>
      <p:pic>
        <p:nvPicPr>
          <p:cNvPr id="17" name="图片 16">
            <a:extLst>
              <a:ext uri="{FF2B5EF4-FFF2-40B4-BE49-F238E27FC236}">
                <a16:creationId xmlns:a16="http://schemas.microsoft.com/office/drawing/2014/main" id="{A8B9B0E9-7825-490C-8237-E47F7712F380}"/>
              </a:ext>
            </a:extLst>
          </p:cNvPr>
          <p:cNvPicPr>
            <a:picLocks noChangeAspect="1"/>
          </p:cNvPicPr>
          <p:nvPr/>
        </p:nvPicPr>
        <p:blipFill>
          <a:blip r:embed="rId5"/>
          <a:stretch>
            <a:fillRect/>
          </a:stretch>
        </p:blipFill>
        <p:spPr>
          <a:xfrm>
            <a:off x="8595381" y="1735231"/>
            <a:ext cx="1681587" cy="1620000"/>
          </a:xfrm>
          <a:prstGeom prst="rect">
            <a:avLst/>
          </a:prstGeom>
        </p:spPr>
      </p:pic>
      <p:pic>
        <p:nvPicPr>
          <p:cNvPr id="21" name="图片 20">
            <a:extLst>
              <a:ext uri="{FF2B5EF4-FFF2-40B4-BE49-F238E27FC236}">
                <a16:creationId xmlns:a16="http://schemas.microsoft.com/office/drawing/2014/main" id="{56B9A69D-AF57-46EB-8721-CB1FADE63A51}"/>
              </a:ext>
            </a:extLst>
          </p:cNvPr>
          <p:cNvPicPr>
            <a:picLocks noChangeAspect="1"/>
          </p:cNvPicPr>
          <p:nvPr/>
        </p:nvPicPr>
        <p:blipFill>
          <a:blip r:embed="rId6"/>
          <a:stretch>
            <a:fillRect/>
          </a:stretch>
        </p:blipFill>
        <p:spPr>
          <a:xfrm>
            <a:off x="1953992" y="3655389"/>
            <a:ext cx="1715294" cy="1620000"/>
          </a:xfrm>
          <a:prstGeom prst="rect">
            <a:avLst/>
          </a:prstGeom>
        </p:spPr>
      </p:pic>
      <p:pic>
        <p:nvPicPr>
          <p:cNvPr id="24" name="图片 23">
            <a:extLst>
              <a:ext uri="{FF2B5EF4-FFF2-40B4-BE49-F238E27FC236}">
                <a16:creationId xmlns:a16="http://schemas.microsoft.com/office/drawing/2014/main" id="{7D96AB1B-3F37-486E-BCCD-CBBE71038350}"/>
              </a:ext>
            </a:extLst>
          </p:cNvPr>
          <p:cNvPicPr>
            <a:picLocks noChangeAspect="1"/>
          </p:cNvPicPr>
          <p:nvPr/>
        </p:nvPicPr>
        <p:blipFill>
          <a:blip r:embed="rId7"/>
          <a:stretch>
            <a:fillRect/>
          </a:stretch>
        </p:blipFill>
        <p:spPr>
          <a:xfrm>
            <a:off x="4024903" y="3655389"/>
            <a:ext cx="1860469" cy="1620000"/>
          </a:xfrm>
          <a:prstGeom prst="rect">
            <a:avLst/>
          </a:prstGeom>
        </p:spPr>
      </p:pic>
      <p:pic>
        <p:nvPicPr>
          <p:cNvPr id="28" name="图片 27">
            <a:extLst>
              <a:ext uri="{FF2B5EF4-FFF2-40B4-BE49-F238E27FC236}">
                <a16:creationId xmlns:a16="http://schemas.microsoft.com/office/drawing/2014/main" id="{2744463B-0267-43EA-8CCA-448ECE138ED3}"/>
              </a:ext>
            </a:extLst>
          </p:cNvPr>
          <p:cNvPicPr>
            <a:picLocks noChangeAspect="1"/>
          </p:cNvPicPr>
          <p:nvPr/>
        </p:nvPicPr>
        <p:blipFill>
          <a:blip r:embed="rId8"/>
          <a:stretch>
            <a:fillRect/>
          </a:stretch>
        </p:blipFill>
        <p:spPr>
          <a:xfrm>
            <a:off x="6240989" y="3655389"/>
            <a:ext cx="1813333" cy="1620000"/>
          </a:xfrm>
          <a:prstGeom prst="rect">
            <a:avLst/>
          </a:prstGeom>
        </p:spPr>
      </p:pic>
      <p:pic>
        <p:nvPicPr>
          <p:cNvPr id="30" name="图片 29">
            <a:extLst>
              <a:ext uri="{FF2B5EF4-FFF2-40B4-BE49-F238E27FC236}">
                <a16:creationId xmlns:a16="http://schemas.microsoft.com/office/drawing/2014/main" id="{BE67EEC2-2339-4594-9C93-373D6015AFB9}"/>
              </a:ext>
            </a:extLst>
          </p:cNvPr>
          <p:cNvPicPr>
            <a:picLocks noChangeAspect="1"/>
          </p:cNvPicPr>
          <p:nvPr/>
        </p:nvPicPr>
        <p:blipFill>
          <a:blip r:embed="rId9"/>
          <a:stretch>
            <a:fillRect/>
          </a:stretch>
        </p:blipFill>
        <p:spPr>
          <a:xfrm>
            <a:off x="8409940" y="3655389"/>
            <a:ext cx="1874053" cy="1620000"/>
          </a:xfrm>
          <a:prstGeom prst="rect">
            <a:avLst/>
          </a:prstGeom>
        </p:spPr>
      </p:pic>
    </p:spTree>
    <p:extLst>
      <p:ext uri="{BB962C8B-B14F-4D97-AF65-F5344CB8AC3E}">
        <p14:creationId xmlns:p14="http://schemas.microsoft.com/office/powerpoint/2010/main" val="47219216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414145" y="1053465"/>
            <a:ext cx="2396490" cy="431165"/>
            <a:chOff x="756" y="1873"/>
            <a:chExt cx="3774" cy="679"/>
          </a:xfrm>
        </p:grpSpPr>
        <p:sp>
          <p:nvSpPr>
            <p:cNvPr id="9" name="文本框 8"/>
            <p:cNvSpPr txBox="1"/>
            <p:nvPr/>
          </p:nvSpPr>
          <p:spPr>
            <a:xfrm>
              <a:off x="1887" y="1873"/>
              <a:ext cx="2643" cy="679"/>
            </a:xfrm>
            <a:prstGeom prst="rect">
              <a:avLst/>
            </a:prstGeom>
            <a:noFill/>
          </p:spPr>
          <p:txBody>
            <a:bodyPr wrap="square" rtlCol="0">
              <a:spAutoFit/>
            </a:bodyPr>
            <a:lstStyle/>
            <a:p>
              <a:r>
                <a:rPr lang="zh-CN" altLang="en-US"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rPr>
                <a:t>打印模型</a:t>
              </a:r>
              <a:endParaRPr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sp>
          <p:nvSpPr>
            <p:cNvPr id="10" name="圆角矩形 9"/>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b="1" dirty="0">
                  <a:solidFill>
                    <a:schemeClr val="bg1"/>
                  </a:solidFill>
                </a:rPr>
                <a:t>2</a:t>
              </a:r>
            </a:p>
          </p:txBody>
        </p:sp>
      </p:grpSp>
      <p:grpSp>
        <p:nvGrpSpPr>
          <p:cNvPr id="48" name="组合 47"/>
          <p:cNvGrpSpPr/>
          <p:nvPr/>
        </p:nvGrpSpPr>
        <p:grpSpPr>
          <a:xfrm>
            <a:off x="1414144" y="1928177"/>
            <a:ext cx="9599930" cy="1790700"/>
            <a:chOff x="685" y="3019"/>
            <a:chExt cx="15118" cy="2820"/>
          </a:xfrm>
        </p:grpSpPr>
        <p:sp>
          <p:nvSpPr>
            <p:cNvPr id="47" name="矩形 46"/>
            <p:cNvSpPr/>
            <p:nvPr/>
          </p:nvSpPr>
          <p:spPr>
            <a:xfrm>
              <a:off x="685" y="3019"/>
              <a:ext cx="15118" cy="2820"/>
            </a:xfrm>
            <a:prstGeom prst="rect">
              <a:avLst/>
            </a:prstGeom>
            <a:solidFill>
              <a:srgbClr val="E4EBEA"/>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p:nvPr/>
          </p:nvGrpSpPr>
          <p:grpSpPr>
            <a:xfrm>
              <a:off x="915" y="3359"/>
              <a:ext cx="14740" cy="2156"/>
              <a:chOff x="2162" y="3348"/>
              <a:chExt cx="14740" cy="2156"/>
            </a:xfrm>
          </p:grpSpPr>
          <p:sp>
            <p:nvSpPr>
              <p:cNvPr id="27" name="TextBox 9"/>
              <p:cNvSpPr txBox="1"/>
              <p:nvPr/>
            </p:nvSpPr>
            <p:spPr>
              <a:xfrm>
                <a:off x="2162" y="3359"/>
                <a:ext cx="4008" cy="565"/>
              </a:xfrm>
              <a:prstGeom prst="rect">
                <a:avLst/>
              </a:prstGeom>
              <a:solidFill>
                <a:srgbClr val="22B2B0"/>
              </a:solidFill>
              <a:ln>
                <a:noFill/>
              </a:ln>
            </p:spPr>
            <p:txBody>
              <a:bodyPr wrap="square" rtlCol="0">
                <a:spAutoFit/>
              </a:bodyPr>
              <a:lstStyle/>
              <a:p>
                <a:pPr indent="0"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（1）文件转换</a:t>
                </a:r>
              </a:p>
            </p:txBody>
          </p:sp>
          <p:sp>
            <p:nvSpPr>
              <p:cNvPr id="5" name="文本框 4"/>
              <p:cNvSpPr txBox="1"/>
              <p:nvPr/>
            </p:nvSpPr>
            <p:spPr>
              <a:xfrm>
                <a:off x="7121" y="3348"/>
                <a:ext cx="4678" cy="565"/>
              </a:xfrm>
              <a:prstGeom prst="rect">
                <a:avLst/>
              </a:prstGeom>
              <a:solidFill>
                <a:srgbClr val="22B2B0"/>
              </a:solidFill>
            </p:spPr>
            <p:txBody>
              <a:bodyPr wrap="square" rtlCol="0" anchor="t">
                <a:spAutoFit/>
              </a:bodyPr>
              <a:lstStyle/>
              <a:p>
                <a:pPr indent="0"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（2）模型切片</a:t>
                </a:r>
              </a:p>
            </p:txBody>
          </p:sp>
          <p:sp>
            <p:nvSpPr>
              <p:cNvPr id="3" name="文本框 2"/>
              <p:cNvSpPr txBox="1"/>
              <p:nvPr/>
            </p:nvSpPr>
            <p:spPr>
              <a:xfrm>
                <a:off x="12889" y="3348"/>
                <a:ext cx="4013" cy="565"/>
              </a:xfrm>
              <a:prstGeom prst="rect">
                <a:avLst/>
              </a:prstGeom>
              <a:solidFill>
                <a:srgbClr val="22B2B0"/>
              </a:solidFill>
            </p:spPr>
            <p:txBody>
              <a:bodyPr wrap="square" rtlCol="0" anchor="t">
                <a:spAutoFit/>
              </a:bodyPr>
              <a:lstStyle/>
              <a:p>
                <a:pPr indent="0" algn="l"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（3）文件转存</a:t>
                </a:r>
              </a:p>
            </p:txBody>
          </p:sp>
          <p:pic>
            <p:nvPicPr>
              <p:cNvPr id="26" name="图片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6537" y="3450"/>
                <a:ext cx="500" cy="486"/>
              </a:xfrm>
              <a:prstGeom prst="rect">
                <a:avLst/>
              </a:prstGeom>
            </p:spPr>
          </p:pic>
          <p:pic>
            <p:nvPicPr>
              <p:cNvPr id="45" name="图片 4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12094" y="3399"/>
                <a:ext cx="500" cy="486"/>
              </a:xfrm>
              <a:prstGeom prst="rect">
                <a:avLst/>
              </a:prstGeom>
            </p:spPr>
          </p:pic>
          <p:sp>
            <p:nvSpPr>
              <p:cNvPr id="31" name="文本框 30">
                <a:extLst>
                  <a:ext uri="{FF2B5EF4-FFF2-40B4-BE49-F238E27FC236}">
                    <a16:creationId xmlns:a16="http://schemas.microsoft.com/office/drawing/2014/main" id="{92C5A701-75F7-41D9-9263-94AA2692CE6F}"/>
                  </a:ext>
                </a:extLst>
              </p:cNvPr>
              <p:cNvSpPr txBox="1"/>
              <p:nvPr/>
            </p:nvSpPr>
            <p:spPr>
              <a:xfrm>
                <a:off x="12894" y="4920"/>
                <a:ext cx="4008" cy="565"/>
              </a:xfrm>
              <a:prstGeom prst="rect">
                <a:avLst/>
              </a:prstGeom>
              <a:solidFill>
                <a:srgbClr val="22B2B0"/>
              </a:solidFill>
            </p:spPr>
            <p:txBody>
              <a:bodyPr wrap="square" rtlCol="0" anchor="t">
                <a:spAutoFit/>
              </a:bodyPr>
              <a:lstStyle/>
              <a:p>
                <a:pPr indent="0" algn="l"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a:t>
                </a:r>
                <a:r>
                  <a:rPr lang="en-US" altLang="zh-CN" b="1" kern="0" dirty="0">
                    <a:solidFill>
                      <a:schemeClr val="bg1"/>
                    </a:solidFill>
                    <a:latin typeface="微软雅黑" panose="020B0503020204020204" charset="-122"/>
                    <a:ea typeface="微软雅黑" panose="020B0503020204020204" charset="-122"/>
                    <a:sym typeface="+mn-ea"/>
                  </a:rPr>
                  <a:t>4</a:t>
                </a:r>
                <a:r>
                  <a:rPr lang="zh-CN" altLang="en-US" b="1" kern="0" dirty="0">
                    <a:solidFill>
                      <a:schemeClr val="bg1"/>
                    </a:solidFill>
                    <a:latin typeface="微软雅黑" panose="020B0503020204020204" charset="-122"/>
                    <a:ea typeface="微软雅黑" panose="020B0503020204020204" charset="-122"/>
                    <a:sym typeface="+mn-ea"/>
                  </a:rPr>
                  <a:t>）</a:t>
                </a:r>
                <a:r>
                  <a:rPr lang="en-US" altLang="zh-CN" b="1" kern="0" dirty="0">
                    <a:solidFill>
                      <a:schemeClr val="bg1"/>
                    </a:solidFill>
                    <a:latin typeface="微软雅黑" panose="020B0503020204020204" charset="-122"/>
                    <a:ea typeface="微软雅黑" panose="020B0503020204020204" charset="-122"/>
                    <a:sym typeface="+mn-ea"/>
                  </a:rPr>
                  <a:t>3D </a:t>
                </a:r>
                <a:r>
                  <a:rPr lang="zh-CN" altLang="en-US" b="1" kern="0" dirty="0">
                    <a:solidFill>
                      <a:schemeClr val="bg1"/>
                    </a:solidFill>
                    <a:latin typeface="微软雅黑" panose="020B0503020204020204" charset="-122"/>
                    <a:ea typeface="微软雅黑" panose="020B0503020204020204" charset="-122"/>
                    <a:sym typeface="+mn-ea"/>
                  </a:rPr>
                  <a:t>打印机设置</a:t>
                </a:r>
              </a:p>
            </p:txBody>
          </p:sp>
          <p:pic>
            <p:nvPicPr>
              <p:cNvPr id="32" name="图片 31">
                <a:extLst>
                  <a:ext uri="{FF2B5EF4-FFF2-40B4-BE49-F238E27FC236}">
                    <a16:creationId xmlns:a16="http://schemas.microsoft.com/office/drawing/2014/main" id="{8434C40C-DC88-4212-92A5-A8251EC877C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flipV="1">
                <a:off x="14598" y="4198"/>
                <a:ext cx="500" cy="486"/>
              </a:xfrm>
              <a:prstGeom prst="rect">
                <a:avLst/>
              </a:prstGeom>
            </p:spPr>
          </p:pic>
          <p:sp>
            <p:nvSpPr>
              <p:cNvPr id="33" name="文本框 32">
                <a:extLst>
                  <a:ext uri="{FF2B5EF4-FFF2-40B4-BE49-F238E27FC236}">
                    <a16:creationId xmlns:a16="http://schemas.microsoft.com/office/drawing/2014/main" id="{AB900998-AF92-471E-8F93-FCADDD4556E2}"/>
                  </a:ext>
                </a:extLst>
              </p:cNvPr>
              <p:cNvSpPr txBox="1"/>
              <p:nvPr/>
            </p:nvSpPr>
            <p:spPr>
              <a:xfrm>
                <a:off x="7150" y="4939"/>
                <a:ext cx="4649" cy="565"/>
              </a:xfrm>
              <a:prstGeom prst="rect">
                <a:avLst/>
              </a:prstGeom>
              <a:solidFill>
                <a:srgbClr val="22B2B0"/>
              </a:solidFill>
            </p:spPr>
            <p:txBody>
              <a:bodyPr wrap="square" rtlCol="0" anchor="t">
                <a:spAutoFit/>
              </a:bodyPr>
              <a:lstStyle/>
              <a:p>
                <a:pPr indent="0" algn="l"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a:t>
                </a:r>
                <a:r>
                  <a:rPr lang="en-US" altLang="zh-CN" b="1" kern="0" dirty="0">
                    <a:solidFill>
                      <a:schemeClr val="bg1"/>
                    </a:solidFill>
                    <a:latin typeface="微软雅黑" panose="020B0503020204020204" charset="-122"/>
                    <a:ea typeface="微软雅黑" panose="020B0503020204020204" charset="-122"/>
                    <a:sym typeface="+mn-ea"/>
                  </a:rPr>
                  <a:t>5</a:t>
                </a:r>
                <a:r>
                  <a:rPr lang="zh-CN" altLang="en-US" b="1" kern="0" dirty="0">
                    <a:solidFill>
                      <a:schemeClr val="bg1"/>
                    </a:solidFill>
                    <a:latin typeface="微软雅黑" panose="020B0503020204020204" charset="-122"/>
                    <a:ea typeface="微软雅黑" panose="020B0503020204020204" charset="-122"/>
                    <a:sym typeface="+mn-ea"/>
                  </a:rPr>
                  <a:t>）打印结束后移出产品</a:t>
                </a:r>
              </a:p>
            </p:txBody>
          </p:sp>
          <p:sp>
            <p:nvSpPr>
              <p:cNvPr id="34" name="文本框 33">
                <a:extLst>
                  <a:ext uri="{FF2B5EF4-FFF2-40B4-BE49-F238E27FC236}">
                    <a16:creationId xmlns:a16="http://schemas.microsoft.com/office/drawing/2014/main" id="{E06BBE0C-95A0-4317-B5DD-AB5B3AAB395E}"/>
                  </a:ext>
                </a:extLst>
              </p:cNvPr>
              <p:cNvSpPr txBox="1"/>
              <p:nvPr/>
            </p:nvSpPr>
            <p:spPr>
              <a:xfrm>
                <a:off x="2162" y="4920"/>
                <a:ext cx="4008" cy="565"/>
              </a:xfrm>
              <a:prstGeom prst="rect">
                <a:avLst/>
              </a:prstGeom>
              <a:solidFill>
                <a:srgbClr val="22B2B0"/>
              </a:solidFill>
            </p:spPr>
            <p:txBody>
              <a:bodyPr wrap="square" rtlCol="0" anchor="t">
                <a:spAutoFit/>
              </a:bodyPr>
              <a:lstStyle/>
              <a:p>
                <a:pPr indent="0" algn="l"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a:t>
                </a:r>
                <a:r>
                  <a:rPr lang="en-US" altLang="zh-CN" b="1" kern="0" dirty="0">
                    <a:solidFill>
                      <a:schemeClr val="bg1"/>
                    </a:solidFill>
                    <a:latin typeface="微软雅黑" panose="020B0503020204020204" charset="-122"/>
                    <a:ea typeface="微软雅黑" panose="020B0503020204020204" charset="-122"/>
                    <a:sym typeface="+mn-ea"/>
                  </a:rPr>
                  <a:t>6</a:t>
                </a:r>
                <a:r>
                  <a:rPr lang="zh-CN" altLang="en-US" b="1" kern="0" dirty="0">
                    <a:solidFill>
                      <a:schemeClr val="bg1"/>
                    </a:solidFill>
                    <a:latin typeface="微软雅黑" panose="020B0503020204020204" charset="-122"/>
                    <a:ea typeface="微软雅黑" panose="020B0503020204020204" charset="-122"/>
                    <a:sym typeface="+mn-ea"/>
                  </a:rPr>
                  <a:t>）模型物化后处理</a:t>
                </a:r>
              </a:p>
            </p:txBody>
          </p:sp>
          <p:pic>
            <p:nvPicPr>
              <p:cNvPr id="35" name="图片 34">
                <a:extLst>
                  <a:ext uri="{FF2B5EF4-FFF2-40B4-BE49-F238E27FC236}">
                    <a16:creationId xmlns:a16="http://schemas.microsoft.com/office/drawing/2014/main" id="{359E4347-BC1B-4849-B0D0-BDF6E1344B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V="1">
                <a:off x="12040" y="4959"/>
                <a:ext cx="500" cy="486"/>
              </a:xfrm>
              <a:prstGeom prst="rect">
                <a:avLst/>
              </a:prstGeom>
            </p:spPr>
          </p:pic>
          <p:pic>
            <p:nvPicPr>
              <p:cNvPr id="36" name="图片 35">
                <a:extLst>
                  <a:ext uri="{FF2B5EF4-FFF2-40B4-BE49-F238E27FC236}">
                    <a16:creationId xmlns:a16="http://schemas.microsoft.com/office/drawing/2014/main" id="{AED6FF91-F047-4C8E-AB95-F3054C2ACB7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V="1">
                <a:off x="6483" y="4978"/>
                <a:ext cx="500" cy="486"/>
              </a:xfrm>
              <a:prstGeom prst="rect">
                <a:avLst/>
              </a:prstGeom>
            </p:spPr>
          </p:pic>
        </p:grpSp>
      </p:grpSp>
      <p:sp>
        <p:nvSpPr>
          <p:cNvPr id="53" name="MH_SubTitle_1"/>
          <p:cNvSpPr txBox="1"/>
          <p:nvPr>
            <p:custDataLst>
              <p:tags r:id="rId1"/>
            </p:custDataLst>
          </p:nvPr>
        </p:nvSpPr>
        <p:spPr>
          <a:xfrm>
            <a:off x="9695815" y="1195705"/>
            <a:ext cx="1639570" cy="368300"/>
          </a:xfrm>
          <a:prstGeom prst="rect">
            <a:avLst/>
          </a:prstGeom>
          <a:noFill/>
          <a:ln w="25400">
            <a:noFill/>
          </a:ln>
        </p:spPr>
        <p:txBody>
          <a:bodyPr wrap="square" lIns="119989" tIns="0" rIns="119989" bIns="0" anchor="t"/>
          <a:lstStyle/>
          <a:p>
            <a:pPr algn="ctr" defTabSz="914400">
              <a:lnSpc>
                <a:spcPct val="120000"/>
              </a:lnSpc>
              <a:buClr>
                <a:srgbClr val="414455"/>
              </a:buClr>
            </a:pPr>
            <a:r>
              <a:rPr lang="zh-CN" altLang="en-US" kern="0" dirty="0">
                <a:solidFill>
                  <a:srgbClr val="FF0000"/>
                </a:solidFill>
                <a:latin typeface="微软雅黑" panose="020B0503020204020204" charset="-122"/>
                <a:ea typeface="微软雅黑" panose="020B0503020204020204" charset="-122"/>
                <a:sym typeface="+mn-lt"/>
              </a:rPr>
              <a:t>打印模型</a:t>
            </a:r>
            <a:r>
              <a:rPr lang="en-US" altLang="zh-CN" sz="1800" kern="0" dirty="0" err="1">
                <a:solidFill>
                  <a:srgbClr val="FF0000"/>
                </a:solidFill>
                <a:latin typeface="微软雅黑" panose="020B0503020204020204" charset="-122"/>
                <a:ea typeface="微软雅黑" panose="020B0503020204020204" charset="-122"/>
                <a:sym typeface="+mn-lt"/>
              </a:rPr>
              <a:t>步骤</a:t>
            </a:r>
            <a:endParaRPr lang="en-US" altLang="zh-CN" sz="1800" kern="0" dirty="0">
              <a:solidFill>
                <a:srgbClr val="FF0000"/>
              </a:solidFill>
              <a:latin typeface="微软雅黑" panose="020B0503020204020204" charset="-122"/>
              <a:ea typeface="微软雅黑" panose="020B0503020204020204" charset="-122"/>
              <a:sym typeface="+mn-lt"/>
            </a:endParaRPr>
          </a:p>
        </p:txBody>
      </p:sp>
      <p:grpSp>
        <p:nvGrpSpPr>
          <p:cNvPr id="44" name="组合 43">
            <a:extLst>
              <a:ext uri="{FF2B5EF4-FFF2-40B4-BE49-F238E27FC236}">
                <a16:creationId xmlns:a16="http://schemas.microsoft.com/office/drawing/2014/main" id="{9233E7BD-6CC8-4F61-B46B-944A6CECC890}"/>
              </a:ext>
            </a:extLst>
          </p:cNvPr>
          <p:cNvGrpSpPr/>
          <p:nvPr/>
        </p:nvGrpSpPr>
        <p:grpSpPr>
          <a:xfrm>
            <a:off x="1414144" y="4256667"/>
            <a:ext cx="9981565" cy="439420"/>
            <a:chOff x="1125855" y="5435600"/>
            <a:chExt cx="9981565" cy="439420"/>
          </a:xfrm>
        </p:grpSpPr>
        <p:grpSp>
          <p:nvGrpSpPr>
            <p:cNvPr id="49" name="组合 48">
              <a:extLst>
                <a:ext uri="{FF2B5EF4-FFF2-40B4-BE49-F238E27FC236}">
                  <a16:creationId xmlns:a16="http://schemas.microsoft.com/office/drawing/2014/main" id="{C6D967E9-8D92-4858-B79B-2D2B75EF0701}"/>
                </a:ext>
              </a:extLst>
            </p:cNvPr>
            <p:cNvGrpSpPr/>
            <p:nvPr/>
          </p:nvGrpSpPr>
          <p:grpSpPr>
            <a:xfrm>
              <a:off x="1125855" y="5435600"/>
              <a:ext cx="9981565" cy="439420"/>
              <a:chOff x="2112" y="8673"/>
              <a:chExt cx="15719" cy="692"/>
            </a:xfrm>
          </p:grpSpPr>
          <p:grpSp>
            <p:nvGrpSpPr>
              <p:cNvPr id="51" name="组合 50">
                <a:extLst>
                  <a:ext uri="{FF2B5EF4-FFF2-40B4-BE49-F238E27FC236}">
                    <a16:creationId xmlns:a16="http://schemas.microsoft.com/office/drawing/2014/main" id="{CF337310-795D-4A0C-9EF9-F6F2A22EC42A}"/>
                  </a:ext>
                </a:extLst>
              </p:cNvPr>
              <p:cNvGrpSpPr/>
              <p:nvPr/>
            </p:nvGrpSpPr>
            <p:grpSpPr>
              <a:xfrm>
                <a:off x="2112" y="8688"/>
                <a:ext cx="5809" cy="677"/>
                <a:chOff x="756" y="1873"/>
                <a:chExt cx="5809" cy="677"/>
              </a:xfrm>
            </p:grpSpPr>
            <p:sp>
              <p:nvSpPr>
                <p:cNvPr id="54" name="文本框 53">
                  <a:extLst>
                    <a:ext uri="{FF2B5EF4-FFF2-40B4-BE49-F238E27FC236}">
                      <a16:creationId xmlns:a16="http://schemas.microsoft.com/office/drawing/2014/main" id="{4ABFC6B7-E53F-45A1-B6A7-F957481FF963}"/>
                    </a:ext>
                  </a:extLst>
                </p:cNvPr>
                <p:cNvSpPr txBox="1"/>
                <p:nvPr/>
              </p:nvSpPr>
              <p:spPr>
                <a:xfrm>
                  <a:off x="1887" y="1873"/>
                  <a:ext cx="4678" cy="6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sz="2200" b="1" i="0" u="none" strike="noStrike" kern="0" cap="none" spc="300" normalizeH="0" baseline="0" noProof="0" dirty="0">
                      <a:ln>
                        <a:noFill/>
                      </a:ln>
                      <a:solidFill>
                        <a:srgbClr val="01786A"/>
                      </a:solidFill>
                      <a:effectLst/>
                      <a:uLnTx/>
                      <a:uFillTx/>
                      <a:latin typeface="微软雅黑" panose="020B0503020204020204" charset="-122"/>
                      <a:ea typeface="微软雅黑" panose="020B0503020204020204" charset="-122"/>
                      <a:cs typeface="微软雅黑" panose="020B0503020204020204" charset="-122"/>
                      <a:sym typeface="+mn-ea"/>
                    </a:rPr>
                    <a:t>  </a:t>
                  </a:r>
                  <a:r>
                    <a:rPr kumimoji="0" lang="zh-CN" altLang="en-US" sz="2200" b="1" i="0" u="none" strike="noStrike" kern="0" cap="none" spc="300" normalizeH="0" baseline="0" noProof="0" dirty="0">
                      <a:ln>
                        <a:noFill/>
                      </a:ln>
                      <a:solidFill>
                        <a:srgbClr val="01786A"/>
                      </a:solidFill>
                      <a:effectLst/>
                      <a:uLnTx/>
                      <a:uFillTx/>
                      <a:latin typeface="微软雅黑" panose="020B0503020204020204" charset="-122"/>
                      <a:ea typeface="微软雅黑" panose="020B0503020204020204" charset="-122"/>
                      <a:cs typeface="微软雅黑" panose="020B0503020204020204" charset="-122"/>
                      <a:sym typeface="+mn-ea"/>
                    </a:rPr>
                    <a:t>修改模型</a:t>
                  </a:r>
                  <a:endParaRPr kumimoji="0" sz="2200" b="1" i="0" u="none" strike="noStrike" kern="0" cap="none" spc="300" normalizeH="0" baseline="0" noProof="0" dirty="0">
                    <a:ln>
                      <a:noFill/>
                    </a:ln>
                    <a:solidFill>
                      <a:srgbClr val="01786A"/>
                    </a:solidFill>
                    <a:effectLst/>
                    <a:uLnTx/>
                    <a:uFillTx/>
                    <a:latin typeface="微软雅黑" panose="020B0503020204020204" charset="-122"/>
                    <a:ea typeface="微软雅黑" panose="020B0503020204020204" charset="-122"/>
                    <a:cs typeface="微软雅黑" panose="020B0503020204020204" charset="-122"/>
                    <a:sym typeface="+mn-ea"/>
                  </a:endParaRPr>
                </a:p>
              </p:txBody>
            </p:sp>
            <p:sp>
              <p:nvSpPr>
                <p:cNvPr id="55" name="圆角矩形 16">
                  <a:extLst>
                    <a:ext uri="{FF2B5EF4-FFF2-40B4-BE49-F238E27FC236}">
                      <a16:creationId xmlns:a16="http://schemas.microsoft.com/office/drawing/2014/main" id="{C70218F7-6AC3-4792-BBA1-9B3D4A2F6791}"/>
                    </a:ext>
                  </a:extLst>
                </p:cNvPr>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rPr>
                    <a:t>3</a:t>
                  </a:r>
                </a:p>
              </p:txBody>
            </p:sp>
          </p:grpSp>
          <p:sp>
            <p:nvSpPr>
              <p:cNvPr id="52" name="文本框 51">
                <a:extLst>
                  <a:ext uri="{FF2B5EF4-FFF2-40B4-BE49-F238E27FC236}">
                    <a16:creationId xmlns:a16="http://schemas.microsoft.com/office/drawing/2014/main" id="{40836B14-4F01-4D51-88A9-7102346E4D09}"/>
                  </a:ext>
                </a:extLst>
              </p:cNvPr>
              <p:cNvSpPr txBox="1"/>
              <p:nvPr/>
            </p:nvSpPr>
            <p:spPr>
              <a:xfrm>
                <a:off x="7600" y="8673"/>
                <a:ext cx="10231" cy="582"/>
              </a:xfrm>
              <a:prstGeom prst="rect">
                <a:avLst/>
              </a:prstGeom>
              <a:solidFill>
                <a:srgbClr val="F65738"/>
              </a:solid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rPr>
                  <a:t>根据收集到的问题，完成模型修改。</a:t>
                </a:r>
              </a:p>
            </p:txBody>
          </p:sp>
        </p:grpSp>
        <p:cxnSp>
          <p:nvCxnSpPr>
            <p:cNvPr id="50" name="直接箭头连接符 49">
              <a:extLst>
                <a:ext uri="{FF2B5EF4-FFF2-40B4-BE49-F238E27FC236}">
                  <a16:creationId xmlns:a16="http://schemas.microsoft.com/office/drawing/2014/main" id="{72730479-E8B0-446F-BD49-49B8A2B8B84B}"/>
                </a:ext>
              </a:extLst>
            </p:cNvPr>
            <p:cNvCxnSpPr/>
            <p:nvPr/>
          </p:nvCxnSpPr>
          <p:spPr>
            <a:xfrm>
              <a:off x="4222115" y="5660982"/>
              <a:ext cx="275590" cy="0"/>
            </a:xfrm>
            <a:prstGeom prst="straightConnector1">
              <a:avLst/>
            </a:prstGeom>
            <a:ln w="22225">
              <a:solidFill>
                <a:srgbClr val="FFC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7" name="组合 36">
            <a:extLst>
              <a:ext uri="{FF2B5EF4-FFF2-40B4-BE49-F238E27FC236}">
                <a16:creationId xmlns:a16="http://schemas.microsoft.com/office/drawing/2014/main" id="{121BF0C1-BB27-4C9E-81DB-6E66F6EB5D25}"/>
              </a:ext>
            </a:extLst>
          </p:cNvPr>
          <p:cNvGrpSpPr/>
          <p:nvPr/>
        </p:nvGrpSpPr>
        <p:grpSpPr>
          <a:xfrm>
            <a:off x="0" y="-26670"/>
            <a:ext cx="12459970" cy="904875"/>
            <a:chOff x="0" y="-42"/>
            <a:chExt cx="19622" cy="1425"/>
          </a:xfrm>
        </p:grpSpPr>
        <p:sp>
          <p:nvSpPr>
            <p:cNvPr id="38" name="矩形 37">
              <a:extLst>
                <a:ext uri="{FF2B5EF4-FFF2-40B4-BE49-F238E27FC236}">
                  <a16:creationId xmlns:a16="http://schemas.microsoft.com/office/drawing/2014/main" id="{9C190F1B-06CC-454B-9119-206426422827}"/>
                </a:ext>
              </a:extLst>
            </p:cNvPr>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9" name="组合 38">
              <a:extLst>
                <a:ext uri="{FF2B5EF4-FFF2-40B4-BE49-F238E27FC236}">
                  <a16:creationId xmlns:a16="http://schemas.microsoft.com/office/drawing/2014/main" id="{AE8A795D-39D0-4B13-A5D2-CC2F1725DB59}"/>
                </a:ext>
              </a:extLst>
            </p:cNvPr>
            <p:cNvGrpSpPr/>
            <p:nvPr/>
          </p:nvGrpSpPr>
          <p:grpSpPr>
            <a:xfrm>
              <a:off x="302" y="184"/>
              <a:ext cx="1304" cy="1199"/>
              <a:chOff x="756" y="1232"/>
              <a:chExt cx="1304" cy="1199"/>
            </a:xfrm>
          </p:grpSpPr>
          <p:sp>
            <p:nvSpPr>
              <p:cNvPr id="43" name="矩形 42">
                <a:extLst>
                  <a:ext uri="{FF2B5EF4-FFF2-40B4-BE49-F238E27FC236}">
                    <a16:creationId xmlns:a16="http://schemas.microsoft.com/office/drawing/2014/main" id="{615B529F-FEDC-4518-98E4-F26AD2DD8ADE}"/>
                  </a:ext>
                </a:extLst>
              </p:cNvPr>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a:extLst>
                  <a:ext uri="{FF2B5EF4-FFF2-40B4-BE49-F238E27FC236}">
                    <a16:creationId xmlns:a16="http://schemas.microsoft.com/office/drawing/2014/main" id="{C03DB239-78F8-4BD0-B8DD-0EF5488BDC9D}"/>
                  </a:ext>
                </a:extLst>
              </p:cNvPr>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a:extLst>
                  <a:ext uri="{FF2B5EF4-FFF2-40B4-BE49-F238E27FC236}">
                    <a16:creationId xmlns:a16="http://schemas.microsoft.com/office/drawing/2014/main" id="{20C18BFE-1B57-4708-8EA7-2F17CF6992A3}"/>
                  </a:ext>
                </a:extLst>
              </p:cNvPr>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文本框 39">
              <a:extLst>
                <a:ext uri="{FF2B5EF4-FFF2-40B4-BE49-F238E27FC236}">
                  <a16:creationId xmlns:a16="http://schemas.microsoft.com/office/drawing/2014/main" id="{0C84D37E-3660-4CB3-BF72-FE8D1A4ED2B3}"/>
                </a:ext>
              </a:extLst>
            </p:cNvPr>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41" name="矩形 40">
              <a:extLst>
                <a:ext uri="{FF2B5EF4-FFF2-40B4-BE49-F238E27FC236}">
                  <a16:creationId xmlns:a16="http://schemas.microsoft.com/office/drawing/2014/main" id="{FCC595AC-EF56-4343-9D6D-70BB83FAE3B6}"/>
                </a:ext>
              </a:extLst>
            </p:cNvPr>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41">
              <a:extLst>
                <a:ext uri="{FF2B5EF4-FFF2-40B4-BE49-F238E27FC236}">
                  <a16:creationId xmlns:a16="http://schemas.microsoft.com/office/drawing/2014/main" id="{3EF4B076-13F6-485F-B9E8-11582995E4BC}"/>
                </a:ext>
              </a:extLst>
            </p:cNvPr>
            <p:cNvSpPr txBox="1"/>
            <p:nvPr/>
          </p:nvSpPr>
          <p:spPr>
            <a:xfrm>
              <a:off x="13342" y="71"/>
              <a:ext cx="6280" cy="727"/>
            </a:xfrm>
            <a:prstGeom prst="rect">
              <a:avLst/>
            </a:prstGeom>
            <a:noFill/>
          </p:spPr>
          <p:txBody>
            <a:bodyPr wrap="squar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设计创意花瓶模型</a:t>
              </a:r>
            </a:p>
          </p:txBody>
        </p:sp>
      </p:grpSp>
    </p:spTree>
    <p:extLst>
      <p:ext uri="{BB962C8B-B14F-4D97-AF65-F5344CB8AC3E}">
        <p14:creationId xmlns:p14="http://schemas.microsoft.com/office/powerpoint/2010/main" val="278606112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5400000">
            <a:off x="523240" y="2117090"/>
            <a:ext cx="6857365" cy="2624455"/>
          </a:xfrm>
          <a:prstGeom prst="rect">
            <a:avLst/>
          </a:prstGeom>
          <a:solidFill>
            <a:srgbClr val="5B7A7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5664200" y="2205355"/>
            <a:ext cx="4286885" cy="706755"/>
          </a:xfrm>
          <a:prstGeom prst="rect">
            <a:avLst/>
          </a:prstGeom>
          <a:noFill/>
        </p:spPr>
        <p:txBody>
          <a:bodyPr wrap="square" rtlCol="0">
            <a:spAutoFit/>
          </a:bodyPr>
          <a:lstStyle/>
          <a:p>
            <a:pPr algn="dist"/>
            <a:r>
              <a:rPr lang="zh-CN" altLang="en-US" sz="4000" b="1" dirty="0">
                <a:solidFill>
                  <a:srgbClr val="F65738"/>
                </a:solidFill>
                <a:latin typeface="微软雅黑" panose="020B0503020204020204" charset="-122"/>
                <a:ea typeface="微软雅黑" panose="020B0503020204020204" charset="-122"/>
                <a:cs typeface="微软雅黑" panose="020B0503020204020204" charset="-122"/>
              </a:rPr>
              <a:t>发布创意花瓶模型</a:t>
            </a:r>
          </a:p>
        </p:txBody>
      </p:sp>
      <p:grpSp>
        <p:nvGrpSpPr>
          <p:cNvPr id="16" name="组合 15"/>
          <p:cNvGrpSpPr/>
          <p:nvPr/>
        </p:nvGrpSpPr>
        <p:grpSpPr>
          <a:xfrm>
            <a:off x="6167755" y="3213100"/>
            <a:ext cx="4665980" cy="1954530"/>
            <a:chOff x="9713" y="5060"/>
            <a:chExt cx="7348" cy="3078"/>
          </a:xfrm>
        </p:grpSpPr>
        <p:sp>
          <p:nvSpPr>
            <p:cNvPr id="27" name="文本框 26"/>
            <p:cNvSpPr txBox="1"/>
            <p:nvPr/>
          </p:nvSpPr>
          <p:spPr>
            <a:xfrm>
              <a:off x="10054" y="5060"/>
              <a:ext cx="7007" cy="3078"/>
            </a:xfrm>
            <a:prstGeom prst="rect">
              <a:avLst/>
            </a:prstGeom>
            <a:noFill/>
          </p:spPr>
          <p:txBody>
            <a:bodyPr wrap="square" rtlCol="0">
              <a:spAutoFit/>
            </a:bodyPr>
            <a:lstStyle/>
            <a:p>
              <a:pPr algn="l" fontAlgn="auto">
                <a:lnSpc>
                  <a:spcPct val="150000"/>
                </a:lnSpc>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任务描述</a:t>
              </a:r>
            </a:p>
            <a:p>
              <a:pPr algn="l" fontAlgn="auto">
                <a:lnSpc>
                  <a:spcPct val="150000"/>
                </a:lnSpc>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任务分析</a:t>
              </a:r>
            </a:p>
            <a:p>
              <a:pPr algn="l" fontAlgn="auto">
                <a:lnSpc>
                  <a:spcPct val="150000"/>
                </a:lnSpc>
                <a:buClrTx/>
                <a:buSzTx/>
                <a:buFontTx/>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任务实施</a:t>
              </a:r>
            </a:p>
          </p:txBody>
        </p:sp>
        <p:sp>
          <p:nvSpPr>
            <p:cNvPr id="9" name="椭圆 8"/>
            <p:cNvSpPr/>
            <p:nvPr/>
          </p:nvSpPr>
          <p:spPr>
            <a:xfrm>
              <a:off x="9713" y="562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9713" y="664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9713" y="7668"/>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文本框 2"/>
          <p:cNvSpPr txBox="1"/>
          <p:nvPr/>
        </p:nvSpPr>
        <p:spPr>
          <a:xfrm>
            <a:off x="3792220" y="1772920"/>
            <a:ext cx="471805" cy="2308324"/>
          </a:xfrm>
          <a:prstGeom prst="rect">
            <a:avLst/>
          </a:prstGeom>
          <a:noFill/>
        </p:spPr>
        <p:txBody>
          <a:bodyPr wrap="square" rtlCol="0" anchor="t">
            <a:spAutoFit/>
          </a:bodyPr>
          <a:lstStyle/>
          <a:p>
            <a:pPr algn="dist"/>
            <a:r>
              <a:rPr lang="zh-CN" altLang="en-US" sz="4800" b="1" dirty="0">
                <a:solidFill>
                  <a:schemeClr val="bg1"/>
                </a:solidFill>
                <a:latin typeface="微软雅黑" panose="020B0503020204020204" charset="-122"/>
                <a:ea typeface="微软雅黑" panose="020B0503020204020204" charset="-122"/>
                <a:cs typeface="微软雅黑" panose="020B0503020204020204" charset="-122"/>
                <a:sym typeface="+mn-ea"/>
              </a:rPr>
              <a:t>任务</a:t>
            </a:r>
            <a:r>
              <a:rPr lang="en-US" altLang="zh-CN" sz="4800" b="1" dirty="0">
                <a:solidFill>
                  <a:schemeClr val="bg1"/>
                </a:solidFill>
                <a:latin typeface="微软雅黑" panose="020B0503020204020204" charset="-122"/>
                <a:ea typeface="微软雅黑" panose="020B0503020204020204" charset="-122"/>
                <a:cs typeface="微软雅黑" panose="020B0503020204020204" charset="-122"/>
                <a:sym typeface="+mn-ea"/>
              </a:rPr>
              <a:t>3</a:t>
            </a:r>
          </a:p>
        </p:txBody>
      </p:sp>
      <p:grpSp>
        <p:nvGrpSpPr>
          <p:cNvPr id="11" name="组合 10"/>
          <p:cNvGrpSpPr/>
          <p:nvPr/>
        </p:nvGrpSpPr>
        <p:grpSpPr>
          <a:xfrm>
            <a:off x="3545840" y="1465580"/>
            <a:ext cx="1034415" cy="2755265"/>
            <a:chOff x="5584" y="2308"/>
            <a:chExt cx="1629" cy="4339"/>
          </a:xfrm>
        </p:grpSpPr>
        <p:cxnSp>
          <p:nvCxnSpPr>
            <p:cNvPr id="6" name="直接连接符 5"/>
            <p:cNvCxnSpPr/>
            <p:nvPr/>
          </p:nvCxnSpPr>
          <p:spPr>
            <a:xfrm flipH="1">
              <a:off x="5614" y="5967"/>
              <a:ext cx="6" cy="68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584" y="6647"/>
              <a:ext cx="604"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543" y="2338"/>
              <a:ext cx="670"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194" y="2308"/>
              <a:ext cx="0" cy="57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696091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5400000">
            <a:off x="523240" y="2117090"/>
            <a:ext cx="6857365" cy="2624455"/>
          </a:xfrm>
          <a:prstGeom prst="rect">
            <a:avLst/>
          </a:prstGeom>
          <a:solidFill>
            <a:srgbClr val="5B7A7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5664200" y="2205355"/>
            <a:ext cx="4286885" cy="706755"/>
          </a:xfrm>
          <a:prstGeom prst="rect">
            <a:avLst/>
          </a:prstGeom>
          <a:noFill/>
        </p:spPr>
        <p:txBody>
          <a:bodyPr wrap="square" rtlCol="0">
            <a:spAutoFit/>
          </a:bodyPr>
          <a:lstStyle/>
          <a:p>
            <a:pPr algn="dist"/>
            <a:r>
              <a:rPr lang="zh-CN" altLang="en-US" sz="4000" b="1" dirty="0">
                <a:solidFill>
                  <a:srgbClr val="F65738"/>
                </a:solidFill>
                <a:latin typeface="微软雅黑" panose="020B0503020204020204" charset="-122"/>
                <a:ea typeface="微软雅黑" panose="020B0503020204020204" charset="-122"/>
                <a:cs typeface="微软雅黑" panose="020B0503020204020204" charset="-122"/>
              </a:rPr>
              <a:t>规划手机支架模型</a:t>
            </a:r>
          </a:p>
        </p:txBody>
      </p:sp>
      <p:grpSp>
        <p:nvGrpSpPr>
          <p:cNvPr id="16" name="组合 15"/>
          <p:cNvGrpSpPr/>
          <p:nvPr/>
        </p:nvGrpSpPr>
        <p:grpSpPr>
          <a:xfrm>
            <a:off x="6167755" y="3213100"/>
            <a:ext cx="4665980" cy="1954530"/>
            <a:chOff x="9713" y="5060"/>
            <a:chExt cx="7348" cy="3078"/>
          </a:xfrm>
        </p:grpSpPr>
        <p:sp>
          <p:nvSpPr>
            <p:cNvPr id="27" name="文本框 26"/>
            <p:cNvSpPr txBox="1"/>
            <p:nvPr/>
          </p:nvSpPr>
          <p:spPr>
            <a:xfrm>
              <a:off x="10054" y="5060"/>
              <a:ext cx="7007" cy="3078"/>
            </a:xfrm>
            <a:prstGeom prst="rect">
              <a:avLst/>
            </a:prstGeom>
            <a:noFill/>
          </p:spPr>
          <p:txBody>
            <a:bodyPr wrap="square" rtlCol="0">
              <a:spAutoFit/>
            </a:bodyPr>
            <a:lstStyle/>
            <a:p>
              <a:pPr algn="l" fontAlgn="auto">
                <a:lnSpc>
                  <a:spcPct val="150000"/>
                </a:lnSpc>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任务描述</a:t>
              </a:r>
            </a:p>
            <a:p>
              <a:pPr algn="l" fontAlgn="auto">
                <a:lnSpc>
                  <a:spcPct val="150000"/>
                </a:lnSpc>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任务分析</a:t>
              </a:r>
            </a:p>
            <a:p>
              <a:pPr algn="l" fontAlgn="auto">
                <a:lnSpc>
                  <a:spcPct val="150000"/>
                </a:lnSpc>
                <a:buClrTx/>
                <a:buSzTx/>
                <a:buFontTx/>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任务实施</a:t>
              </a:r>
            </a:p>
          </p:txBody>
        </p:sp>
        <p:sp>
          <p:nvSpPr>
            <p:cNvPr id="9" name="椭圆 8"/>
            <p:cNvSpPr/>
            <p:nvPr/>
          </p:nvSpPr>
          <p:spPr>
            <a:xfrm>
              <a:off x="9713" y="562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9713" y="664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9713" y="7668"/>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文本框 2"/>
          <p:cNvSpPr txBox="1"/>
          <p:nvPr/>
        </p:nvSpPr>
        <p:spPr>
          <a:xfrm>
            <a:off x="3792220" y="1772920"/>
            <a:ext cx="471805" cy="2306955"/>
          </a:xfrm>
          <a:prstGeom prst="rect">
            <a:avLst/>
          </a:prstGeom>
          <a:noFill/>
        </p:spPr>
        <p:txBody>
          <a:bodyPr wrap="square" rtlCol="0" anchor="t">
            <a:spAutoFit/>
          </a:bodyPr>
          <a:lstStyle/>
          <a:p>
            <a:pPr algn="dist"/>
            <a:r>
              <a:rPr lang="zh-CN" altLang="en-US" sz="4800" b="1">
                <a:solidFill>
                  <a:schemeClr val="bg1"/>
                </a:solidFill>
                <a:latin typeface="微软雅黑" panose="020B0503020204020204" charset="-122"/>
                <a:ea typeface="微软雅黑" panose="020B0503020204020204" charset="-122"/>
                <a:cs typeface="微软雅黑" panose="020B0503020204020204" charset="-122"/>
                <a:sym typeface="+mn-ea"/>
              </a:rPr>
              <a:t>任务1</a:t>
            </a:r>
          </a:p>
        </p:txBody>
      </p:sp>
      <p:grpSp>
        <p:nvGrpSpPr>
          <p:cNvPr id="11" name="组合 10"/>
          <p:cNvGrpSpPr/>
          <p:nvPr/>
        </p:nvGrpSpPr>
        <p:grpSpPr>
          <a:xfrm>
            <a:off x="3545840" y="1465580"/>
            <a:ext cx="1034415" cy="2755265"/>
            <a:chOff x="5584" y="2308"/>
            <a:chExt cx="1629" cy="4339"/>
          </a:xfrm>
        </p:grpSpPr>
        <p:cxnSp>
          <p:nvCxnSpPr>
            <p:cNvPr id="6" name="直接连接符 5"/>
            <p:cNvCxnSpPr/>
            <p:nvPr/>
          </p:nvCxnSpPr>
          <p:spPr>
            <a:xfrm flipH="1">
              <a:off x="5614" y="5967"/>
              <a:ext cx="6" cy="68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584" y="6647"/>
              <a:ext cx="604"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543" y="2338"/>
              <a:ext cx="670"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194" y="2308"/>
              <a:ext cx="0" cy="57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2338070" y="2275840"/>
            <a:ext cx="7597775" cy="1036955"/>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2708275" y="2421255"/>
            <a:ext cx="7001510" cy="707886"/>
          </a:xfrm>
          <a:prstGeom prst="rect">
            <a:avLst/>
          </a:prstGeom>
          <a:noFill/>
        </p:spPr>
        <p:txBody>
          <a:bodyPr wrap="square" rtlCol="0" anchor="t">
            <a:spAutoFit/>
          </a:bodyPr>
          <a:lstStyle/>
          <a:p>
            <a:pPr indent="508000" fontAlgn="auto">
              <a:lnSpc>
                <a:spcPct val="100000"/>
              </a:lnSpc>
              <a:extLst>
                <a:ext uri="{35155182-B16C-46BC-9424-99874614C6A1}">
                  <wpsdc:indentchars xmlns="" xmlns:wpsdc="http://www.wps.cn/officeDocument/2017/drawingmlCustomData" val="200" checksum="282533468"/>
                </a:ext>
              </a:extLst>
            </a:pP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三维设计创客团队模型设计组将创意花瓶模型通过网络进行发布，并打印出最终三维模型。</a:t>
            </a:r>
          </a:p>
        </p:txBody>
      </p:sp>
      <p:grpSp>
        <p:nvGrpSpPr>
          <p:cNvPr id="12" name="组合 11"/>
          <p:cNvGrpSpPr/>
          <p:nvPr/>
        </p:nvGrpSpPr>
        <p:grpSpPr>
          <a:xfrm>
            <a:off x="0" y="-26670"/>
            <a:ext cx="12459970" cy="904875"/>
            <a:chOff x="0" y="-42"/>
            <a:chExt cx="19622" cy="1425"/>
          </a:xfrm>
        </p:grpSpPr>
        <p:sp>
          <p:nvSpPr>
            <p:cNvPr id="10" name="矩形 9"/>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302" y="184"/>
              <a:ext cx="1304" cy="1199"/>
              <a:chOff x="756" y="1232"/>
              <a:chExt cx="1304" cy="1199"/>
            </a:xfrm>
          </p:grpSpPr>
          <p:sp>
            <p:nvSpPr>
              <p:cNvPr id="3" name="矩形 2"/>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任务描述</a:t>
              </a:r>
            </a:p>
          </p:txBody>
        </p:sp>
        <p:sp>
          <p:nvSpPr>
            <p:cNvPr id="9" name="矩形 8"/>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3115" y="71"/>
              <a:ext cx="6507" cy="727"/>
            </a:xfrm>
            <a:prstGeom prst="rect">
              <a:avLst/>
            </a:prstGeom>
            <a:noFill/>
          </p:spPr>
          <p:txBody>
            <a:bodyPr wrap="squar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3  </a:t>
              </a:r>
              <a:r>
                <a:rPr lang="zh-CN" altLang="en-US" sz="2400" b="1" dirty="0">
                  <a:solidFill>
                    <a:srgbClr val="FFFF00"/>
                  </a:solidFill>
                  <a:sym typeface="+mn-ea"/>
                </a:rPr>
                <a:t>发布创意花瓶模型</a:t>
              </a:r>
            </a:p>
          </p:txBody>
        </p:sp>
      </p:grpSp>
    </p:spTree>
    <p:extLst>
      <p:ext uri="{BB962C8B-B14F-4D97-AF65-F5344CB8AC3E}">
        <p14:creationId xmlns:p14="http://schemas.microsoft.com/office/powerpoint/2010/main" val="265808497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1020445" y="1915795"/>
            <a:ext cx="10140315" cy="1369205"/>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1488440" y="2059305"/>
            <a:ext cx="9287560" cy="1015663"/>
          </a:xfrm>
          <a:prstGeom prst="rect">
            <a:avLst/>
          </a:prstGeom>
          <a:noFill/>
        </p:spPr>
        <p:txBody>
          <a:bodyPr wrap="square" rtlCol="0" anchor="t">
            <a:spAutoFit/>
          </a:bodyPr>
          <a:lstStyle/>
          <a:p>
            <a:pPr indent="508000" fontAlgn="auto">
              <a:lnSpc>
                <a:spcPct val="100000"/>
              </a:lnSpc>
              <a:extLst>
                <a:ext uri="{35155182-B16C-46BC-9424-99874614C6A1}">
                  <wpsdc:indentchars xmlns="" xmlns:wpsdc="http://www.wps.cn/officeDocument/2017/drawingmlCustomData" val="200" checksum="282533468"/>
                </a:ext>
              </a:extLst>
            </a:pP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模型发布任务组成员选择网络发布方式将创意花瓶发布到</a:t>
            </a:r>
            <a:r>
              <a:rPr lang="en-US" altLang="zh-CN" sz="2000" kern="0" dirty="0">
                <a:solidFill>
                  <a:schemeClr val="bg1"/>
                </a:solidFill>
                <a:latin typeface="微软雅黑" panose="020B0503020204020204" charset="-122"/>
                <a:ea typeface="微软雅黑" panose="020B0503020204020204" charset="-122"/>
                <a:cs typeface="微软雅黑" panose="020B0503020204020204" charset="-122"/>
              </a:rPr>
              <a:t>3D One </a:t>
            </a: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青少年三维创意社区，与创客们进行分享，同时使用</a:t>
            </a:r>
            <a:r>
              <a:rPr lang="en-US" altLang="zh-CN" sz="2000" kern="0" dirty="0">
                <a:solidFill>
                  <a:schemeClr val="bg1"/>
                </a:solidFill>
                <a:latin typeface="微软雅黑" panose="020B0503020204020204" charset="-122"/>
                <a:ea typeface="微软雅黑" panose="020B0503020204020204" charset="-122"/>
                <a:cs typeface="微软雅黑" panose="020B0503020204020204" charset="-122"/>
              </a:rPr>
              <a:t>3D </a:t>
            </a: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打印技术制作出最终的创意花瓶三维模型。</a:t>
            </a:r>
          </a:p>
        </p:txBody>
      </p:sp>
      <p:sp>
        <p:nvSpPr>
          <p:cNvPr id="25" name="文本框 24"/>
          <p:cNvSpPr txBox="1"/>
          <p:nvPr/>
        </p:nvSpPr>
        <p:spPr>
          <a:xfrm>
            <a:off x="5304155" y="5012055"/>
            <a:ext cx="1637030" cy="450850"/>
          </a:xfrm>
          <a:prstGeom prst="rect">
            <a:avLst/>
          </a:prstGeom>
          <a:noFill/>
        </p:spPr>
        <p:txBody>
          <a:bodyPr wrap="square" rtlCol="0">
            <a:spAutoFit/>
          </a:bodyPr>
          <a:lstStyle/>
          <a:p>
            <a:pPr indent="0">
              <a:lnSpc>
                <a:spcPct val="130000"/>
              </a:lnSpc>
              <a:buFont typeface="Wingdings" panose="05000000000000000000" pitchFamily="2" charset="2"/>
              <a:buNone/>
            </a:pPr>
            <a:r>
              <a:rPr lang="zh-CN" altLang="en-US" sz="1800">
                <a:sym typeface="+mn-lt"/>
              </a:rPr>
              <a:t>任务路线图</a:t>
            </a:r>
          </a:p>
        </p:txBody>
      </p:sp>
      <p:grpSp>
        <p:nvGrpSpPr>
          <p:cNvPr id="10" name="组合 9"/>
          <p:cNvGrpSpPr/>
          <p:nvPr/>
        </p:nvGrpSpPr>
        <p:grpSpPr>
          <a:xfrm>
            <a:off x="3670325" y="4386580"/>
            <a:ext cx="4923790" cy="544830"/>
            <a:chOff x="3784" y="5499"/>
            <a:chExt cx="7754" cy="858"/>
          </a:xfrm>
        </p:grpSpPr>
        <p:grpSp>
          <p:nvGrpSpPr>
            <p:cNvPr id="34" name="组合 33"/>
            <p:cNvGrpSpPr/>
            <p:nvPr/>
          </p:nvGrpSpPr>
          <p:grpSpPr>
            <a:xfrm>
              <a:off x="7448" y="5513"/>
              <a:ext cx="4090" cy="844"/>
              <a:chOff x="7697" y="3119"/>
              <a:chExt cx="4090" cy="844"/>
            </a:xfrm>
          </p:grpSpPr>
          <p:sp>
            <p:nvSpPr>
              <p:cNvPr id="16" name="任意多边形 6"/>
              <p:cNvSpPr/>
              <p:nvPr userDrawn="1"/>
            </p:nvSpPr>
            <p:spPr>
              <a:xfrm>
                <a:off x="8402" y="3119"/>
                <a:ext cx="2547" cy="84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ndParaRPr>
              </a:p>
            </p:txBody>
          </p:sp>
          <p:sp>
            <p:nvSpPr>
              <p:cNvPr id="17" name="标题 1"/>
              <p:cNvSpPr>
                <a:spLocks noGrp="1"/>
              </p:cNvSpPr>
              <p:nvPr/>
            </p:nvSpPr>
            <p:spPr>
              <a:xfrm>
                <a:off x="7697" y="3217"/>
                <a:ext cx="4090" cy="680"/>
              </a:xfrm>
              <a:prstGeom prst="rect">
                <a:avLst/>
              </a:prstGeom>
            </p:spPr>
            <p:txBody>
              <a:bodyPr vert="horz" lIns="91440" tIns="45720" rIns="91440" bIns="45720" rtlCol="0" anchor="ctr">
                <a:noAutofit/>
              </a:bodyPr>
              <a:lstStyle>
                <a:lvl1pPr algn="l">
                  <a:defRPr sz="1800" b="1">
                    <a:solidFill>
                      <a:srgbClr val="1C9292"/>
                    </a:solidFill>
                    <a:latin typeface="微软雅黑" panose="020B0503020204020204" charset="-122"/>
                    <a:ea typeface="微软雅黑" panose="020B0503020204020204" charset="-122"/>
                  </a:defRPr>
                </a:lvl1pPr>
              </a:lstStyle>
              <a:p>
                <a:pPr algn="ctr"/>
                <a:r>
                  <a:rPr lang="zh-CN" altLang="en-US" sz="2000" b="0" kern="0" spc="100" dirty="0">
                    <a:solidFill>
                      <a:schemeClr val="bg1"/>
                    </a:solidFill>
                    <a:uFillTx/>
                    <a:cs typeface="Noto Sans S Chinese Medium" panose="020B0600000000000000" charset="-122"/>
                    <a:sym typeface="+mn-ea"/>
                  </a:rPr>
                  <a:t>打印模型</a:t>
                </a:r>
              </a:p>
            </p:txBody>
          </p:sp>
        </p:grpSp>
        <p:pic>
          <p:nvPicPr>
            <p:cNvPr id="18" name="图片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0" y="5521"/>
              <a:ext cx="968" cy="694"/>
            </a:xfrm>
            <a:prstGeom prst="rect">
              <a:avLst/>
            </a:prstGeom>
          </p:spPr>
        </p:pic>
        <p:grpSp>
          <p:nvGrpSpPr>
            <p:cNvPr id="27" name="组合 26"/>
            <p:cNvGrpSpPr/>
            <p:nvPr/>
          </p:nvGrpSpPr>
          <p:grpSpPr>
            <a:xfrm>
              <a:off x="3784" y="5499"/>
              <a:ext cx="2692" cy="762"/>
              <a:chOff x="6529" y="3304"/>
              <a:chExt cx="3583" cy="844"/>
            </a:xfrm>
          </p:grpSpPr>
          <p:sp>
            <p:nvSpPr>
              <p:cNvPr id="28" name="任意多边形 6"/>
              <p:cNvSpPr/>
              <p:nvPr userDrawn="1"/>
            </p:nvSpPr>
            <p:spPr>
              <a:xfrm>
                <a:off x="6555" y="3304"/>
                <a:ext cx="3557" cy="84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ndParaRPr>
              </a:p>
            </p:txBody>
          </p:sp>
          <p:sp>
            <p:nvSpPr>
              <p:cNvPr id="29" name="标题 1"/>
              <p:cNvSpPr>
                <a:spLocks noGrp="1"/>
              </p:cNvSpPr>
              <p:nvPr/>
            </p:nvSpPr>
            <p:spPr>
              <a:xfrm>
                <a:off x="6529" y="3401"/>
                <a:ext cx="3568" cy="680"/>
              </a:xfrm>
              <a:prstGeom prst="rect">
                <a:avLst/>
              </a:prstGeom>
            </p:spPr>
            <p:txBody>
              <a:bodyPr vert="horz" lIns="91440" tIns="45720" rIns="91440" bIns="45720" rtlCol="0" anchor="ctr">
                <a:noAutofit/>
              </a:bodyPr>
              <a:lstStyle>
                <a:lvl1pPr algn="l">
                  <a:defRPr sz="1800" b="1">
                    <a:solidFill>
                      <a:srgbClr val="1C9292"/>
                    </a:solidFill>
                    <a:latin typeface="微软雅黑" panose="020B0503020204020204" charset="-122"/>
                    <a:ea typeface="微软雅黑" panose="020B0503020204020204" charset="-122"/>
                  </a:defRPr>
                </a:lvl1pPr>
              </a:lstStyle>
              <a:p>
                <a:pPr algn="ctr"/>
                <a:r>
                  <a:rPr lang="zh-CN" altLang="en-US" sz="2000" b="0" kern="0" spc="100" dirty="0">
                    <a:solidFill>
                      <a:schemeClr val="bg1"/>
                    </a:solidFill>
                    <a:uFillTx/>
                    <a:cs typeface="Noto Sans S Chinese Medium" panose="020B0600000000000000" charset="-122"/>
                    <a:sym typeface="+mn-ea"/>
                  </a:rPr>
                  <a:t>网络发布</a:t>
                </a:r>
              </a:p>
            </p:txBody>
          </p:sp>
        </p:grpSp>
      </p:grpSp>
      <p:grpSp>
        <p:nvGrpSpPr>
          <p:cNvPr id="22" name="组合 21">
            <a:extLst>
              <a:ext uri="{FF2B5EF4-FFF2-40B4-BE49-F238E27FC236}">
                <a16:creationId xmlns:a16="http://schemas.microsoft.com/office/drawing/2014/main" id="{FD5DED98-C49E-43C6-A6F2-37A26DBA768A}"/>
              </a:ext>
            </a:extLst>
          </p:cNvPr>
          <p:cNvGrpSpPr/>
          <p:nvPr/>
        </p:nvGrpSpPr>
        <p:grpSpPr>
          <a:xfrm>
            <a:off x="0" y="-26670"/>
            <a:ext cx="12459970" cy="904875"/>
            <a:chOff x="0" y="-42"/>
            <a:chExt cx="19622" cy="1425"/>
          </a:xfrm>
        </p:grpSpPr>
        <p:sp>
          <p:nvSpPr>
            <p:cNvPr id="23" name="矩形 22">
              <a:extLst>
                <a:ext uri="{FF2B5EF4-FFF2-40B4-BE49-F238E27FC236}">
                  <a16:creationId xmlns:a16="http://schemas.microsoft.com/office/drawing/2014/main" id="{59E85077-F29A-453D-9B6C-AF6CC3523D99}"/>
                </a:ext>
              </a:extLst>
            </p:cNvPr>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a:extLst>
                <a:ext uri="{FF2B5EF4-FFF2-40B4-BE49-F238E27FC236}">
                  <a16:creationId xmlns:a16="http://schemas.microsoft.com/office/drawing/2014/main" id="{87D14391-003E-4621-90D0-004DA5B4DBFA}"/>
                </a:ext>
              </a:extLst>
            </p:cNvPr>
            <p:cNvGrpSpPr/>
            <p:nvPr/>
          </p:nvGrpSpPr>
          <p:grpSpPr>
            <a:xfrm>
              <a:off x="302" y="184"/>
              <a:ext cx="1304" cy="1199"/>
              <a:chOff x="756" y="1232"/>
              <a:chExt cx="1304" cy="1199"/>
            </a:xfrm>
          </p:grpSpPr>
          <p:sp>
            <p:nvSpPr>
              <p:cNvPr id="42" name="矩形 41">
                <a:extLst>
                  <a:ext uri="{FF2B5EF4-FFF2-40B4-BE49-F238E27FC236}">
                    <a16:creationId xmlns:a16="http://schemas.microsoft.com/office/drawing/2014/main" id="{5D159DF5-8380-47A3-95B7-D6C1EF1C1144}"/>
                  </a:ext>
                </a:extLst>
              </p:cNvPr>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a:extLst>
                  <a:ext uri="{FF2B5EF4-FFF2-40B4-BE49-F238E27FC236}">
                    <a16:creationId xmlns:a16="http://schemas.microsoft.com/office/drawing/2014/main" id="{07D34083-4E5A-416D-B17C-7F2D031A0D9A}"/>
                  </a:ext>
                </a:extLst>
              </p:cNvPr>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a:extLst>
                  <a:ext uri="{FF2B5EF4-FFF2-40B4-BE49-F238E27FC236}">
                    <a16:creationId xmlns:a16="http://schemas.microsoft.com/office/drawing/2014/main" id="{AE0E7534-9046-40C8-9B9D-F28FB05DE8EB}"/>
                  </a:ext>
                </a:extLst>
              </p:cNvPr>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文本框 25">
              <a:extLst>
                <a:ext uri="{FF2B5EF4-FFF2-40B4-BE49-F238E27FC236}">
                  <a16:creationId xmlns:a16="http://schemas.microsoft.com/office/drawing/2014/main" id="{607720B1-BAC9-4450-8927-95614D5B99DB}"/>
                </a:ext>
              </a:extLst>
            </p:cNvPr>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任务分析</a:t>
              </a:r>
            </a:p>
          </p:txBody>
        </p:sp>
        <p:sp>
          <p:nvSpPr>
            <p:cNvPr id="30" name="矩形 29">
              <a:extLst>
                <a:ext uri="{FF2B5EF4-FFF2-40B4-BE49-F238E27FC236}">
                  <a16:creationId xmlns:a16="http://schemas.microsoft.com/office/drawing/2014/main" id="{58637F98-E040-4623-B032-771D8B88EBE4}"/>
                </a:ext>
              </a:extLst>
            </p:cNvPr>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a:extLst>
                <a:ext uri="{FF2B5EF4-FFF2-40B4-BE49-F238E27FC236}">
                  <a16:creationId xmlns:a16="http://schemas.microsoft.com/office/drawing/2014/main" id="{FC0BF6CD-EC88-4F03-BC86-C766DC752997}"/>
                </a:ext>
              </a:extLst>
            </p:cNvPr>
            <p:cNvSpPr txBox="1"/>
            <p:nvPr/>
          </p:nvSpPr>
          <p:spPr>
            <a:xfrm>
              <a:off x="13115" y="71"/>
              <a:ext cx="6507" cy="727"/>
            </a:xfrm>
            <a:prstGeom prst="rect">
              <a:avLst/>
            </a:prstGeom>
            <a:noFill/>
          </p:spPr>
          <p:txBody>
            <a:bodyPr wrap="squar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3  </a:t>
              </a:r>
              <a:r>
                <a:rPr lang="zh-CN" altLang="en-US" sz="2400" b="1" dirty="0">
                  <a:solidFill>
                    <a:srgbClr val="FFFF00"/>
                  </a:solidFill>
                  <a:sym typeface="+mn-ea"/>
                </a:rPr>
                <a:t>发布创意花瓶模型</a:t>
              </a:r>
            </a:p>
          </p:txBody>
        </p:sp>
      </p:grpSp>
    </p:spTree>
    <p:extLst>
      <p:ext uri="{BB962C8B-B14F-4D97-AF65-F5344CB8AC3E}">
        <p14:creationId xmlns:p14="http://schemas.microsoft.com/office/powerpoint/2010/main" val="115554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up)">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a:extLst>
              <a:ext uri="{FF2B5EF4-FFF2-40B4-BE49-F238E27FC236}">
                <a16:creationId xmlns:a16="http://schemas.microsoft.com/office/drawing/2014/main" id="{D0D95DB0-F979-4B2C-82BD-1DD23DC01539}"/>
              </a:ext>
            </a:extLst>
          </p:cNvPr>
          <p:cNvGrpSpPr/>
          <p:nvPr/>
        </p:nvGrpSpPr>
        <p:grpSpPr>
          <a:xfrm>
            <a:off x="1414145" y="1053465"/>
            <a:ext cx="2396490" cy="431165"/>
            <a:chOff x="756" y="1873"/>
            <a:chExt cx="3774" cy="679"/>
          </a:xfrm>
        </p:grpSpPr>
        <p:sp>
          <p:nvSpPr>
            <p:cNvPr id="27" name="文本框 26">
              <a:extLst>
                <a:ext uri="{FF2B5EF4-FFF2-40B4-BE49-F238E27FC236}">
                  <a16:creationId xmlns:a16="http://schemas.microsoft.com/office/drawing/2014/main" id="{BBDB5D06-FB14-4014-8D8F-D1D12FF3D400}"/>
                </a:ext>
              </a:extLst>
            </p:cNvPr>
            <p:cNvSpPr txBox="1"/>
            <p:nvPr/>
          </p:nvSpPr>
          <p:spPr>
            <a:xfrm>
              <a:off x="1887" y="1873"/>
              <a:ext cx="2643" cy="679"/>
            </a:xfrm>
            <a:prstGeom prst="rect">
              <a:avLst/>
            </a:prstGeom>
            <a:noFill/>
          </p:spPr>
          <p:txBody>
            <a:bodyPr wrap="square" rtlCol="0">
              <a:spAutoFit/>
            </a:bodyPr>
            <a:lstStyle/>
            <a:p>
              <a:r>
                <a:rPr lang="zh-CN" altLang="en-US"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rPr>
                <a:t>发布作品</a:t>
              </a:r>
              <a:endParaRPr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sp>
          <p:nvSpPr>
            <p:cNvPr id="28" name="圆角矩形 9">
              <a:extLst>
                <a:ext uri="{FF2B5EF4-FFF2-40B4-BE49-F238E27FC236}">
                  <a16:creationId xmlns:a16="http://schemas.microsoft.com/office/drawing/2014/main" id="{4371EFD8-F826-4FC7-8DFC-2752D28E3AFF}"/>
                </a:ext>
              </a:extLst>
            </p:cNvPr>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b="1" dirty="0">
                  <a:solidFill>
                    <a:schemeClr val="bg1"/>
                  </a:solidFill>
                </a:rPr>
                <a:t>1</a:t>
              </a:r>
            </a:p>
          </p:txBody>
        </p:sp>
      </p:grpSp>
      <p:grpSp>
        <p:nvGrpSpPr>
          <p:cNvPr id="29" name="组合 28">
            <a:extLst>
              <a:ext uri="{FF2B5EF4-FFF2-40B4-BE49-F238E27FC236}">
                <a16:creationId xmlns:a16="http://schemas.microsoft.com/office/drawing/2014/main" id="{DDE04F93-28F0-497B-8605-6CE1FC7864BE}"/>
              </a:ext>
            </a:extLst>
          </p:cNvPr>
          <p:cNvGrpSpPr/>
          <p:nvPr/>
        </p:nvGrpSpPr>
        <p:grpSpPr>
          <a:xfrm>
            <a:off x="2706660" y="2057990"/>
            <a:ext cx="7487920" cy="1790700"/>
            <a:chOff x="348" y="3019"/>
            <a:chExt cx="11792" cy="2820"/>
          </a:xfrm>
        </p:grpSpPr>
        <p:sp>
          <p:nvSpPr>
            <p:cNvPr id="30" name="矩形 29">
              <a:extLst>
                <a:ext uri="{FF2B5EF4-FFF2-40B4-BE49-F238E27FC236}">
                  <a16:creationId xmlns:a16="http://schemas.microsoft.com/office/drawing/2014/main" id="{540F93AE-84D4-487D-8127-54F48BBF91A1}"/>
                </a:ext>
              </a:extLst>
            </p:cNvPr>
            <p:cNvSpPr/>
            <p:nvPr/>
          </p:nvSpPr>
          <p:spPr>
            <a:xfrm>
              <a:off x="348" y="3019"/>
              <a:ext cx="11792" cy="2820"/>
            </a:xfrm>
            <a:prstGeom prst="rect">
              <a:avLst/>
            </a:prstGeom>
            <a:solidFill>
              <a:srgbClr val="E4EBEA"/>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a:extLst>
                <a:ext uri="{FF2B5EF4-FFF2-40B4-BE49-F238E27FC236}">
                  <a16:creationId xmlns:a16="http://schemas.microsoft.com/office/drawing/2014/main" id="{F3F2B105-E096-4F11-9C1F-E5FB2200FAE5}"/>
                </a:ext>
              </a:extLst>
            </p:cNvPr>
            <p:cNvGrpSpPr/>
            <p:nvPr/>
          </p:nvGrpSpPr>
          <p:grpSpPr>
            <a:xfrm>
              <a:off x="915" y="3342"/>
              <a:ext cx="10658" cy="2212"/>
              <a:chOff x="2162" y="3331"/>
              <a:chExt cx="10658" cy="2212"/>
            </a:xfrm>
          </p:grpSpPr>
          <p:sp>
            <p:nvSpPr>
              <p:cNvPr id="34" name="TextBox 9">
                <a:extLst>
                  <a:ext uri="{FF2B5EF4-FFF2-40B4-BE49-F238E27FC236}">
                    <a16:creationId xmlns:a16="http://schemas.microsoft.com/office/drawing/2014/main" id="{E687B03D-C9E2-4367-AE1E-143647980E1C}"/>
                  </a:ext>
                </a:extLst>
              </p:cNvPr>
              <p:cNvSpPr txBox="1"/>
              <p:nvPr/>
            </p:nvSpPr>
            <p:spPr>
              <a:xfrm>
                <a:off x="2162" y="3359"/>
                <a:ext cx="4008" cy="565"/>
              </a:xfrm>
              <a:prstGeom prst="rect">
                <a:avLst/>
              </a:prstGeom>
              <a:solidFill>
                <a:srgbClr val="22B2B0"/>
              </a:solidFill>
              <a:ln>
                <a:noFill/>
              </a:ln>
            </p:spPr>
            <p:txBody>
              <a:bodyPr wrap="square" rtlCol="0">
                <a:spAutoFit/>
              </a:bodyPr>
              <a:lstStyle/>
              <a:p>
                <a:pPr indent="0"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（1）作品准备</a:t>
                </a:r>
              </a:p>
            </p:txBody>
          </p:sp>
          <p:sp>
            <p:nvSpPr>
              <p:cNvPr id="42" name="文本框 41">
                <a:extLst>
                  <a:ext uri="{FF2B5EF4-FFF2-40B4-BE49-F238E27FC236}">
                    <a16:creationId xmlns:a16="http://schemas.microsoft.com/office/drawing/2014/main" id="{00B66641-D8D9-4613-9D8B-5E5BA6073D43}"/>
                  </a:ext>
                </a:extLst>
              </p:cNvPr>
              <p:cNvSpPr txBox="1"/>
              <p:nvPr/>
            </p:nvSpPr>
            <p:spPr>
              <a:xfrm>
                <a:off x="8142" y="3331"/>
                <a:ext cx="4678" cy="565"/>
              </a:xfrm>
              <a:prstGeom prst="rect">
                <a:avLst/>
              </a:prstGeom>
              <a:solidFill>
                <a:srgbClr val="22B2B0"/>
              </a:solidFill>
            </p:spPr>
            <p:txBody>
              <a:bodyPr wrap="square" rtlCol="0" anchor="t">
                <a:spAutoFit/>
              </a:bodyPr>
              <a:lstStyle/>
              <a:p>
                <a:pPr indent="0"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（2）发布正在编辑的作品</a:t>
                </a:r>
              </a:p>
            </p:txBody>
          </p:sp>
          <p:sp>
            <p:nvSpPr>
              <p:cNvPr id="43" name="文本框 42">
                <a:extLst>
                  <a:ext uri="{FF2B5EF4-FFF2-40B4-BE49-F238E27FC236}">
                    <a16:creationId xmlns:a16="http://schemas.microsoft.com/office/drawing/2014/main" id="{DC8193DE-C8DE-41FA-BA2C-FD6089C61A1B}"/>
                  </a:ext>
                </a:extLst>
              </p:cNvPr>
              <p:cNvSpPr txBox="1"/>
              <p:nvPr/>
            </p:nvSpPr>
            <p:spPr>
              <a:xfrm>
                <a:off x="2162" y="4978"/>
                <a:ext cx="4008" cy="565"/>
              </a:xfrm>
              <a:prstGeom prst="rect">
                <a:avLst/>
              </a:prstGeom>
              <a:solidFill>
                <a:srgbClr val="22B2B0"/>
              </a:solidFill>
            </p:spPr>
            <p:txBody>
              <a:bodyPr wrap="square" rtlCol="0" anchor="t">
                <a:spAutoFit/>
              </a:bodyPr>
              <a:lstStyle/>
              <a:p>
                <a:pPr indent="0" algn="l"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a:t>
                </a:r>
                <a:r>
                  <a:rPr lang="en-US" altLang="zh-CN" b="1" kern="0" dirty="0">
                    <a:solidFill>
                      <a:schemeClr val="bg1"/>
                    </a:solidFill>
                    <a:latin typeface="微软雅黑" panose="020B0503020204020204" charset="-122"/>
                    <a:ea typeface="微软雅黑" panose="020B0503020204020204" charset="-122"/>
                    <a:sym typeface="+mn-ea"/>
                  </a:rPr>
                  <a:t>4</a:t>
                </a:r>
                <a:r>
                  <a:rPr lang="zh-CN" altLang="en-US" b="1" kern="0" dirty="0">
                    <a:solidFill>
                      <a:schemeClr val="bg1"/>
                    </a:solidFill>
                    <a:latin typeface="微软雅黑" panose="020B0503020204020204" charset="-122"/>
                    <a:ea typeface="微软雅黑" panose="020B0503020204020204" charset="-122"/>
                    <a:sym typeface="+mn-ea"/>
                  </a:rPr>
                  <a:t>）查看作品</a:t>
                </a:r>
              </a:p>
            </p:txBody>
          </p:sp>
          <p:pic>
            <p:nvPicPr>
              <p:cNvPr id="44" name="图片 43">
                <a:extLst>
                  <a:ext uri="{FF2B5EF4-FFF2-40B4-BE49-F238E27FC236}">
                    <a16:creationId xmlns:a16="http://schemas.microsoft.com/office/drawing/2014/main" id="{3580F863-FA8C-47F9-88B5-33B68F3B00A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6877" y="3450"/>
                <a:ext cx="500" cy="486"/>
              </a:xfrm>
              <a:prstGeom prst="rect">
                <a:avLst/>
              </a:prstGeom>
            </p:spPr>
          </p:pic>
          <p:sp>
            <p:nvSpPr>
              <p:cNvPr id="46" name="文本框 45">
                <a:extLst>
                  <a:ext uri="{FF2B5EF4-FFF2-40B4-BE49-F238E27FC236}">
                    <a16:creationId xmlns:a16="http://schemas.microsoft.com/office/drawing/2014/main" id="{237E75B3-F0F0-4D5E-9F5F-8186B7788D27}"/>
                  </a:ext>
                </a:extLst>
              </p:cNvPr>
              <p:cNvSpPr txBox="1"/>
              <p:nvPr/>
            </p:nvSpPr>
            <p:spPr>
              <a:xfrm>
                <a:off x="8142" y="4938"/>
                <a:ext cx="4678" cy="565"/>
              </a:xfrm>
              <a:prstGeom prst="rect">
                <a:avLst/>
              </a:prstGeom>
              <a:solidFill>
                <a:srgbClr val="22B2B0"/>
              </a:solidFill>
            </p:spPr>
            <p:txBody>
              <a:bodyPr wrap="square" rtlCol="0" anchor="t">
                <a:spAutoFit/>
              </a:bodyPr>
              <a:lstStyle/>
              <a:p>
                <a:pPr indent="0" algn="l"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a:t>
                </a:r>
                <a:r>
                  <a:rPr lang="en-US" altLang="zh-CN" b="1" kern="0" dirty="0">
                    <a:solidFill>
                      <a:schemeClr val="bg1"/>
                    </a:solidFill>
                    <a:latin typeface="微软雅黑" panose="020B0503020204020204" charset="-122"/>
                    <a:ea typeface="微软雅黑" panose="020B0503020204020204" charset="-122"/>
                    <a:sym typeface="+mn-ea"/>
                  </a:rPr>
                  <a:t>3</a:t>
                </a:r>
                <a:r>
                  <a:rPr lang="zh-CN" altLang="en-US" b="1" kern="0" dirty="0">
                    <a:solidFill>
                      <a:schemeClr val="bg1"/>
                    </a:solidFill>
                    <a:latin typeface="微软雅黑" panose="020B0503020204020204" charset="-122"/>
                    <a:ea typeface="微软雅黑" panose="020B0503020204020204" charset="-122"/>
                    <a:sym typeface="+mn-ea"/>
                  </a:rPr>
                  <a:t>）发布已存储作品</a:t>
                </a:r>
              </a:p>
            </p:txBody>
          </p:sp>
          <p:pic>
            <p:nvPicPr>
              <p:cNvPr id="47" name="图片 46">
                <a:extLst>
                  <a:ext uri="{FF2B5EF4-FFF2-40B4-BE49-F238E27FC236}">
                    <a16:creationId xmlns:a16="http://schemas.microsoft.com/office/drawing/2014/main" id="{1B4FF7DD-875F-480C-A3C6-E39DB777C19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flipV="1">
                <a:off x="10513" y="4175"/>
                <a:ext cx="500" cy="486"/>
              </a:xfrm>
              <a:prstGeom prst="rect">
                <a:avLst/>
              </a:prstGeom>
            </p:spPr>
          </p:pic>
          <p:pic>
            <p:nvPicPr>
              <p:cNvPr id="51" name="图片 50">
                <a:extLst>
                  <a:ext uri="{FF2B5EF4-FFF2-40B4-BE49-F238E27FC236}">
                    <a16:creationId xmlns:a16="http://schemas.microsoft.com/office/drawing/2014/main" id="{E15C0C30-0B60-4019-9252-232257CD6E2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V="1">
                <a:off x="6823" y="4978"/>
                <a:ext cx="500" cy="486"/>
              </a:xfrm>
              <a:prstGeom prst="rect">
                <a:avLst/>
              </a:prstGeom>
            </p:spPr>
          </p:pic>
        </p:grpSp>
      </p:grpSp>
      <p:sp>
        <p:nvSpPr>
          <p:cNvPr id="52" name="MH_SubTitle_1">
            <a:extLst>
              <a:ext uri="{FF2B5EF4-FFF2-40B4-BE49-F238E27FC236}">
                <a16:creationId xmlns:a16="http://schemas.microsoft.com/office/drawing/2014/main" id="{95DE32F4-CBCA-4E40-95FB-8AB56A6F22C8}"/>
              </a:ext>
            </a:extLst>
          </p:cNvPr>
          <p:cNvSpPr txBox="1"/>
          <p:nvPr>
            <p:custDataLst>
              <p:tags r:id="rId1"/>
            </p:custDataLst>
          </p:nvPr>
        </p:nvSpPr>
        <p:spPr>
          <a:xfrm>
            <a:off x="9695815" y="1195705"/>
            <a:ext cx="1639570" cy="368300"/>
          </a:xfrm>
          <a:prstGeom prst="rect">
            <a:avLst/>
          </a:prstGeom>
          <a:noFill/>
          <a:ln w="25400">
            <a:noFill/>
          </a:ln>
        </p:spPr>
        <p:txBody>
          <a:bodyPr wrap="square" lIns="119989" tIns="0" rIns="119989" bIns="0" anchor="t"/>
          <a:lstStyle/>
          <a:p>
            <a:pPr algn="ctr" defTabSz="914400">
              <a:lnSpc>
                <a:spcPct val="120000"/>
              </a:lnSpc>
              <a:buClr>
                <a:srgbClr val="414455"/>
              </a:buClr>
            </a:pPr>
            <a:r>
              <a:rPr lang="zh-CN" altLang="en-US" sz="1800" kern="0" dirty="0">
                <a:solidFill>
                  <a:srgbClr val="FF0000"/>
                </a:solidFill>
                <a:latin typeface="微软雅黑" panose="020B0503020204020204" charset="-122"/>
                <a:ea typeface="微软雅黑" panose="020B0503020204020204" charset="-122"/>
                <a:sym typeface="+mn-lt"/>
              </a:rPr>
              <a:t>发布作品</a:t>
            </a:r>
            <a:r>
              <a:rPr lang="en-US" altLang="zh-CN" sz="1800" kern="0" dirty="0" err="1">
                <a:solidFill>
                  <a:srgbClr val="FF0000"/>
                </a:solidFill>
                <a:latin typeface="微软雅黑" panose="020B0503020204020204" charset="-122"/>
                <a:ea typeface="微软雅黑" panose="020B0503020204020204" charset="-122"/>
                <a:sym typeface="+mn-lt"/>
              </a:rPr>
              <a:t>步骤</a:t>
            </a:r>
            <a:endParaRPr lang="en-US" altLang="zh-CN" sz="1800" kern="0" dirty="0">
              <a:solidFill>
                <a:srgbClr val="FF0000"/>
              </a:solidFill>
              <a:latin typeface="微软雅黑" panose="020B0503020204020204" charset="-122"/>
              <a:ea typeface="微软雅黑" panose="020B0503020204020204" charset="-122"/>
              <a:sym typeface="+mn-lt"/>
            </a:endParaRPr>
          </a:p>
        </p:txBody>
      </p:sp>
      <p:grpSp>
        <p:nvGrpSpPr>
          <p:cNvPr id="32" name="组合 31">
            <a:extLst>
              <a:ext uri="{FF2B5EF4-FFF2-40B4-BE49-F238E27FC236}">
                <a16:creationId xmlns:a16="http://schemas.microsoft.com/office/drawing/2014/main" id="{5A2D3341-8BCF-4AEF-98D9-64467AA4FC97}"/>
              </a:ext>
            </a:extLst>
          </p:cNvPr>
          <p:cNvGrpSpPr/>
          <p:nvPr/>
        </p:nvGrpSpPr>
        <p:grpSpPr>
          <a:xfrm>
            <a:off x="0" y="-26670"/>
            <a:ext cx="12459970" cy="904875"/>
            <a:chOff x="0" y="-42"/>
            <a:chExt cx="19622" cy="1425"/>
          </a:xfrm>
        </p:grpSpPr>
        <p:sp>
          <p:nvSpPr>
            <p:cNvPr id="33" name="矩形 32">
              <a:extLst>
                <a:ext uri="{FF2B5EF4-FFF2-40B4-BE49-F238E27FC236}">
                  <a16:creationId xmlns:a16="http://schemas.microsoft.com/office/drawing/2014/main" id="{50C17114-1AE9-4C39-B213-BC9B8EFD367A}"/>
                </a:ext>
              </a:extLst>
            </p:cNvPr>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a:extLst>
                <a:ext uri="{FF2B5EF4-FFF2-40B4-BE49-F238E27FC236}">
                  <a16:creationId xmlns:a16="http://schemas.microsoft.com/office/drawing/2014/main" id="{73729E25-BFDD-465E-9ABA-6533C0142D8B}"/>
                </a:ext>
              </a:extLst>
            </p:cNvPr>
            <p:cNvGrpSpPr/>
            <p:nvPr/>
          </p:nvGrpSpPr>
          <p:grpSpPr>
            <a:xfrm>
              <a:off x="302" y="184"/>
              <a:ext cx="1304" cy="1199"/>
              <a:chOff x="756" y="1232"/>
              <a:chExt cx="1304" cy="1199"/>
            </a:xfrm>
          </p:grpSpPr>
          <p:sp>
            <p:nvSpPr>
              <p:cNvPr id="39" name="矩形 38">
                <a:extLst>
                  <a:ext uri="{FF2B5EF4-FFF2-40B4-BE49-F238E27FC236}">
                    <a16:creationId xmlns:a16="http://schemas.microsoft.com/office/drawing/2014/main" id="{3D8F77F2-CE55-40C8-87E1-1E44793EB195}"/>
                  </a:ext>
                </a:extLst>
              </p:cNvPr>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a:extLst>
                  <a:ext uri="{FF2B5EF4-FFF2-40B4-BE49-F238E27FC236}">
                    <a16:creationId xmlns:a16="http://schemas.microsoft.com/office/drawing/2014/main" id="{0CEBE5CF-7D85-4B7F-B237-D7E9D108D43B}"/>
                  </a:ext>
                </a:extLst>
              </p:cNvPr>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a:extLst>
                  <a:ext uri="{FF2B5EF4-FFF2-40B4-BE49-F238E27FC236}">
                    <a16:creationId xmlns:a16="http://schemas.microsoft.com/office/drawing/2014/main" id="{D7FDB5C5-A75D-47EF-8856-AFA83CE1B21C}"/>
                  </a:ext>
                </a:extLst>
              </p:cNvPr>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文本框 35">
              <a:extLst>
                <a:ext uri="{FF2B5EF4-FFF2-40B4-BE49-F238E27FC236}">
                  <a16:creationId xmlns:a16="http://schemas.microsoft.com/office/drawing/2014/main" id="{A6603306-00F9-43F3-9BCF-93197A4F567B}"/>
                </a:ext>
              </a:extLst>
            </p:cNvPr>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37" name="矩形 36">
              <a:extLst>
                <a:ext uri="{FF2B5EF4-FFF2-40B4-BE49-F238E27FC236}">
                  <a16:creationId xmlns:a16="http://schemas.microsoft.com/office/drawing/2014/main" id="{59F89A7D-B052-4A27-A5C7-B4252A33314B}"/>
                </a:ext>
              </a:extLst>
            </p:cNvPr>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a:extLst>
                <a:ext uri="{FF2B5EF4-FFF2-40B4-BE49-F238E27FC236}">
                  <a16:creationId xmlns:a16="http://schemas.microsoft.com/office/drawing/2014/main" id="{EEB7A3C8-195E-42D1-B35D-7FFB92BE7E51}"/>
                </a:ext>
              </a:extLst>
            </p:cNvPr>
            <p:cNvSpPr txBox="1"/>
            <p:nvPr/>
          </p:nvSpPr>
          <p:spPr>
            <a:xfrm>
              <a:off x="13115" y="71"/>
              <a:ext cx="6507" cy="727"/>
            </a:xfrm>
            <a:prstGeom prst="rect">
              <a:avLst/>
            </a:prstGeom>
            <a:noFill/>
          </p:spPr>
          <p:txBody>
            <a:bodyPr wrap="squar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3  </a:t>
              </a:r>
              <a:r>
                <a:rPr lang="zh-CN" altLang="en-US" sz="2400" b="1" dirty="0">
                  <a:solidFill>
                    <a:srgbClr val="FFFF00"/>
                  </a:solidFill>
                  <a:sym typeface="+mn-ea"/>
                </a:rPr>
                <a:t>发布创意花瓶模型</a:t>
              </a:r>
            </a:p>
          </p:txBody>
        </p:sp>
      </p:grpSp>
    </p:spTree>
    <p:extLst>
      <p:ext uri="{BB962C8B-B14F-4D97-AF65-F5344CB8AC3E}">
        <p14:creationId xmlns:p14="http://schemas.microsoft.com/office/powerpoint/2010/main" val="103870622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1414145" y="1053465"/>
            <a:ext cx="2396490" cy="431165"/>
            <a:chOff x="756" y="1873"/>
            <a:chExt cx="3774" cy="679"/>
          </a:xfrm>
        </p:grpSpPr>
        <p:sp>
          <p:nvSpPr>
            <p:cNvPr id="9" name="文本框 8"/>
            <p:cNvSpPr txBox="1"/>
            <p:nvPr/>
          </p:nvSpPr>
          <p:spPr>
            <a:xfrm>
              <a:off x="1887" y="1873"/>
              <a:ext cx="2643" cy="679"/>
            </a:xfrm>
            <a:prstGeom prst="rect">
              <a:avLst/>
            </a:prstGeom>
            <a:noFill/>
          </p:spPr>
          <p:txBody>
            <a:bodyPr wrap="square" rtlCol="0">
              <a:spAutoFit/>
            </a:bodyPr>
            <a:lstStyle/>
            <a:p>
              <a:r>
                <a:rPr lang="zh-CN" altLang="en-US"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rPr>
                <a:t>打印模型</a:t>
              </a:r>
              <a:endParaRPr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sp>
          <p:nvSpPr>
            <p:cNvPr id="10" name="圆角矩形 9"/>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b="1" dirty="0">
                  <a:solidFill>
                    <a:schemeClr val="bg1"/>
                  </a:solidFill>
                </a:rPr>
                <a:t>2</a:t>
              </a:r>
            </a:p>
          </p:txBody>
        </p:sp>
      </p:grpSp>
      <p:grpSp>
        <p:nvGrpSpPr>
          <p:cNvPr id="48" name="组合 47"/>
          <p:cNvGrpSpPr/>
          <p:nvPr/>
        </p:nvGrpSpPr>
        <p:grpSpPr>
          <a:xfrm>
            <a:off x="1414144" y="1928177"/>
            <a:ext cx="9599930" cy="1790700"/>
            <a:chOff x="685" y="3019"/>
            <a:chExt cx="15118" cy="2820"/>
          </a:xfrm>
        </p:grpSpPr>
        <p:sp>
          <p:nvSpPr>
            <p:cNvPr id="47" name="矩形 46"/>
            <p:cNvSpPr/>
            <p:nvPr/>
          </p:nvSpPr>
          <p:spPr>
            <a:xfrm>
              <a:off x="685" y="3019"/>
              <a:ext cx="15118" cy="2820"/>
            </a:xfrm>
            <a:prstGeom prst="rect">
              <a:avLst/>
            </a:prstGeom>
            <a:solidFill>
              <a:srgbClr val="E4EBEA"/>
            </a:soli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p:nvPr/>
          </p:nvGrpSpPr>
          <p:grpSpPr>
            <a:xfrm>
              <a:off x="915" y="3359"/>
              <a:ext cx="14740" cy="2156"/>
              <a:chOff x="2162" y="3348"/>
              <a:chExt cx="14740" cy="2156"/>
            </a:xfrm>
          </p:grpSpPr>
          <p:sp>
            <p:nvSpPr>
              <p:cNvPr id="27" name="TextBox 9"/>
              <p:cNvSpPr txBox="1"/>
              <p:nvPr/>
            </p:nvSpPr>
            <p:spPr>
              <a:xfrm>
                <a:off x="2162" y="3359"/>
                <a:ext cx="4008" cy="565"/>
              </a:xfrm>
              <a:prstGeom prst="rect">
                <a:avLst/>
              </a:prstGeom>
              <a:solidFill>
                <a:srgbClr val="22B2B0"/>
              </a:solidFill>
              <a:ln>
                <a:noFill/>
              </a:ln>
            </p:spPr>
            <p:txBody>
              <a:bodyPr wrap="square" rtlCol="0">
                <a:spAutoFit/>
              </a:bodyPr>
              <a:lstStyle/>
              <a:p>
                <a:pPr indent="0"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（1）文件转换</a:t>
                </a:r>
              </a:p>
            </p:txBody>
          </p:sp>
          <p:sp>
            <p:nvSpPr>
              <p:cNvPr id="5" name="文本框 4"/>
              <p:cNvSpPr txBox="1"/>
              <p:nvPr/>
            </p:nvSpPr>
            <p:spPr>
              <a:xfrm>
                <a:off x="7121" y="3348"/>
                <a:ext cx="4678" cy="565"/>
              </a:xfrm>
              <a:prstGeom prst="rect">
                <a:avLst/>
              </a:prstGeom>
              <a:solidFill>
                <a:srgbClr val="22B2B0"/>
              </a:solidFill>
            </p:spPr>
            <p:txBody>
              <a:bodyPr wrap="square" rtlCol="0" anchor="t">
                <a:spAutoFit/>
              </a:bodyPr>
              <a:lstStyle/>
              <a:p>
                <a:pPr indent="0"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（2）模型切片</a:t>
                </a:r>
              </a:p>
            </p:txBody>
          </p:sp>
          <p:sp>
            <p:nvSpPr>
              <p:cNvPr id="3" name="文本框 2"/>
              <p:cNvSpPr txBox="1"/>
              <p:nvPr/>
            </p:nvSpPr>
            <p:spPr>
              <a:xfrm>
                <a:off x="12889" y="3348"/>
                <a:ext cx="4013" cy="565"/>
              </a:xfrm>
              <a:prstGeom prst="rect">
                <a:avLst/>
              </a:prstGeom>
              <a:solidFill>
                <a:srgbClr val="22B2B0"/>
              </a:solidFill>
            </p:spPr>
            <p:txBody>
              <a:bodyPr wrap="square" rtlCol="0" anchor="t">
                <a:spAutoFit/>
              </a:bodyPr>
              <a:lstStyle/>
              <a:p>
                <a:pPr indent="0" algn="l"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（3）文件转存</a:t>
                </a:r>
              </a:p>
            </p:txBody>
          </p:sp>
          <p:pic>
            <p:nvPicPr>
              <p:cNvPr id="26" name="图片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6537" y="3450"/>
                <a:ext cx="500" cy="486"/>
              </a:xfrm>
              <a:prstGeom prst="rect">
                <a:avLst/>
              </a:prstGeom>
            </p:spPr>
          </p:pic>
          <p:pic>
            <p:nvPicPr>
              <p:cNvPr id="45" name="图片 4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V="1">
                <a:off x="12094" y="3399"/>
                <a:ext cx="500" cy="486"/>
              </a:xfrm>
              <a:prstGeom prst="rect">
                <a:avLst/>
              </a:prstGeom>
            </p:spPr>
          </p:pic>
          <p:sp>
            <p:nvSpPr>
              <p:cNvPr id="31" name="文本框 30">
                <a:extLst>
                  <a:ext uri="{FF2B5EF4-FFF2-40B4-BE49-F238E27FC236}">
                    <a16:creationId xmlns:a16="http://schemas.microsoft.com/office/drawing/2014/main" id="{92C5A701-75F7-41D9-9263-94AA2692CE6F}"/>
                  </a:ext>
                </a:extLst>
              </p:cNvPr>
              <p:cNvSpPr txBox="1"/>
              <p:nvPr/>
            </p:nvSpPr>
            <p:spPr>
              <a:xfrm>
                <a:off x="12894" y="4920"/>
                <a:ext cx="4008" cy="565"/>
              </a:xfrm>
              <a:prstGeom prst="rect">
                <a:avLst/>
              </a:prstGeom>
              <a:solidFill>
                <a:srgbClr val="22B2B0"/>
              </a:solidFill>
            </p:spPr>
            <p:txBody>
              <a:bodyPr wrap="square" rtlCol="0" anchor="t">
                <a:spAutoFit/>
              </a:bodyPr>
              <a:lstStyle/>
              <a:p>
                <a:pPr indent="0" algn="l"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a:t>
                </a:r>
                <a:r>
                  <a:rPr lang="en-US" altLang="zh-CN" b="1" kern="0" dirty="0">
                    <a:solidFill>
                      <a:schemeClr val="bg1"/>
                    </a:solidFill>
                    <a:latin typeface="微软雅黑" panose="020B0503020204020204" charset="-122"/>
                    <a:ea typeface="微软雅黑" panose="020B0503020204020204" charset="-122"/>
                    <a:sym typeface="+mn-ea"/>
                  </a:rPr>
                  <a:t>4</a:t>
                </a:r>
                <a:r>
                  <a:rPr lang="zh-CN" altLang="en-US" b="1" kern="0" dirty="0">
                    <a:solidFill>
                      <a:schemeClr val="bg1"/>
                    </a:solidFill>
                    <a:latin typeface="微软雅黑" panose="020B0503020204020204" charset="-122"/>
                    <a:ea typeface="微软雅黑" panose="020B0503020204020204" charset="-122"/>
                    <a:sym typeface="+mn-ea"/>
                  </a:rPr>
                  <a:t>）</a:t>
                </a:r>
                <a:r>
                  <a:rPr lang="en-US" altLang="zh-CN" b="1" kern="0" dirty="0">
                    <a:solidFill>
                      <a:schemeClr val="bg1"/>
                    </a:solidFill>
                    <a:latin typeface="微软雅黑" panose="020B0503020204020204" charset="-122"/>
                    <a:ea typeface="微软雅黑" panose="020B0503020204020204" charset="-122"/>
                    <a:sym typeface="+mn-ea"/>
                  </a:rPr>
                  <a:t>3D </a:t>
                </a:r>
                <a:r>
                  <a:rPr lang="zh-CN" altLang="en-US" b="1" kern="0" dirty="0">
                    <a:solidFill>
                      <a:schemeClr val="bg1"/>
                    </a:solidFill>
                    <a:latin typeface="微软雅黑" panose="020B0503020204020204" charset="-122"/>
                    <a:ea typeface="微软雅黑" panose="020B0503020204020204" charset="-122"/>
                    <a:sym typeface="+mn-ea"/>
                  </a:rPr>
                  <a:t>打印机设置</a:t>
                </a:r>
              </a:p>
            </p:txBody>
          </p:sp>
          <p:pic>
            <p:nvPicPr>
              <p:cNvPr id="32" name="图片 31">
                <a:extLst>
                  <a:ext uri="{FF2B5EF4-FFF2-40B4-BE49-F238E27FC236}">
                    <a16:creationId xmlns:a16="http://schemas.microsoft.com/office/drawing/2014/main" id="{8434C40C-DC88-4212-92A5-A8251EC877C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flipV="1">
                <a:off x="14598" y="4198"/>
                <a:ext cx="500" cy="486"/>
              </a:xfrm>
              <a:prstGeom prst="rect">
                <a:avLst/>
              </a:prstGeom>
            </p:spPr>
          </p:pic>
          <p:sp>
            <p:nvSpPr>
              <p:cNvPr id="33" name="文本框 32">
                <a:extLst>
                  <a:ext uri="{FF2B5EF4-FFF2-40B4-BE49-F238E27FC236}">
                    <a16:creationId xmlns:a16="http://schemas.microsoft.com/office/drawing/2014/main" id="{AB900998-AF92-471E-8F93-FCADDD4556E2}"/>
                  </a:ext>
                </a:extLst>
              </p:cNvPr>
              <p:cNvSpPr txBox="1"/>
              <p:nvPr/>
            </p:nvSpPr>
            <p:spPr>
              <a:xfrm>
                <a:off x="7150" y="4939"/>
                <a:ext cx="4649" cy="565"/>
              </a:xfrm>
              <a:prstGeom prst="rect">
                <a:avLst/>
              </a:prstGeom>
              <a:solidFill>
                <a:srgbClr val="22B2B0"/>
              </a:solidFill>
            </p:spPr>
            <p:txBody>
              <a:bodyPr wrap="square" rtlCol="0" anchor="t">
                <a:spAutoFit/>
              </a:bodyPr>
              <a:lstStyle/>
              <a:p>
                <a:pPr indent="0" algn="l"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a:t>
                </a:r>
                <a:r>
                  <a:rPr lang="en-US" altLang="zh-CN" b="1" kern="0" dirty="0">
                    <a:solidFill>
                      <a:schemeClr val="bg1"/>
                    </a:solidFill>
                    <a:latin typeface="微软雅黑" panose="020B0503020204020204" charset="-122"/>
                    <a:ea typeface="微软雅黑" panose="020B0503020204020204" charset="-122"/>
                    <a:sym typeface="+mn-ea"/>
                  </a:rPr>
                  <a:t>5</a:t>
                </a:r>
                <a:r>
                  <a:rPr lang="zh-CN" altLang="en-US" b="1" kern="0" dirty="0">
                    <a:solidFill>
                      <a:schemeClr val="bg1"/>
                    </a:solidFill>
                    <a:latin typeface="微软雅黑" panose="020B0503020204020204" charset="-122"/>
                    <a:ea typeface="微软雅黑" panose="020B0503020204020204" charset="-122"/>
                    <a:sym typeface="+mn-ea"/>
                  </a:rPr>
                  <a:t>）打印结束后移出产品</a:t>
                </a:r>
              </a:p>
            </p:txBody>
          </p:sp>
          <p:sp>
            <p:nvSpPr>
              <p:cNvPr id="34" name="文本框 33">
                <a:extLst>
                  <a:ext uri="{FF2B5EF4-FFF2-40B4-BE49-F238E27FC236}">
                    <a16:creationId xmlns:a16="http://schemas.microsoft.com/office/drawing/2014/main" id="{E06BBE0C-95A0-4317-B5DD-AB5B3AAB395E}"/>
                  </a:ext>
                </a:extLst>
              </p:cNvPr>
              <p:cNvSpPr txBox="1"/>
              <p:nvPr/>
            </p:nvSpPr>
            <p:spPr>
              <a:xfrm>
                <a:off x="2162" y="4920"/>
                <a:ext cx="4008" cy="565"/>
              </a:xfrm>
              <a:prstGeom prst="rect">
                <a:avLst/>
              </a:prstGeom>
              <a:solidFill>
                <a:srgbClr val="22B2B0"/>
              </a:solidFill>
            </p:spPr>
            <p:txBody>
              <a:bodyPr wrap="square" rtlCol="0" anchor="t">
                <a:spAutoFit/>
              </a:bodyPr>
              <a:lstStyle/>
              <a:p>
                <a:pPr indent="0" algn="l" fontAlgn="auto">
                  <a:lnSpc>
                    <a:spcPts val="2200"/>
                  </a:lnSpc>
                  <a:buNone/>
                </a:pPr>
                <a:r>
                  <a:rPr lang="zh-CN" altLang="en-US" b="1" kern="0" dirty="0">
                    <a:solidFill>
                      <a:schemeClr val="bg1"/>
                    </a:solidFill>
                    <a:latin typeface="微软雅黑" panose="020B0503020204020204" charset="-122"/>
                    <a:ea typeface="微软雅黑" panose="020B0503020204020204" charset="-122"/>
                    <a:sym typeface="+mn-ea"/>
                  </a:rPr>
                  <a:t>（</a:t>
                </a:r>
                <a:r>
                  <a:rPr lang="en-US" altLang="zh-CN" b="1" kern="0" dirty="0">
                    <a:solidFill>
                      <a:schemeClr val="bg1"/>
                    </a:solidFill>
                    <a:latin typeface="微软雅黑" panose="020B0503020204020204" charset="-122"/>
                    <a:ea typeface="微软雅黑" panose="020B0503020204020204" charset="-122"/>
                    <a:sym typeface="+mn-ea"/>
                  </a:rPr>
                  <a:t>6</a:t>
                </a:r>
                <a:r>
                  <a:rPr lang="zh-CN" altLang="en-US" b="1" kern="0" dirty="0">
                    <a:solidFill>
                      <a:schemeClr val="bg1"/>
                    </a:solidFill>
                    <a:latin typeface="微软雅黑" panose="020B0503020204020204" charset="-122"/>
                    <a:ea typeface="微软雅黑" panose="020B0503020204020204" charset="-122"/>
                    <a:sym typeface="+mn-ea"/>
                  </a:rPr>
                  <a:t>）模型物化后处理</a:t>
                </a:r>
              </a:p>
            </p:txBody>
          </p:sp>
          <p:pic>
            <p:nvPicPr>
              <p:cNvPr id="35" name="图片 34">
                <a:extLst>
                  <a:ext uri="{FF2B5EF4-FFF2-40B4-BE49-F238E27FC236}">
                    <a16:creationId xmlns:a16="http://schemas.microsoft.com/office/drawing/2014/main" id="{359E4347-BC1B-4849-B0D0-BDF6E1344B1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V="1">
                <a:off x="12040" y="4959"/>
                <a:ext cx="500" cy="486"/>
              </a:xfrm>
              <a:prstGeom prst="rect">
                <a:avLst/>
              </a:prstGeom>
            </p:spPr>
          </p:pic>
          <p:pic>
            <p:nvPicPr>
              <p:cNvPr id="36" name="图片 35">
                <a:extLst>
                  <a:ext uri="{FF2B5EF4-FFF2-40B4-BE49-F238E27FC236}">
                    <a16:creationId xmlns:a16="http://schemas.microsoft.com/office/drawing/2014/main" id="{AED6FF91-F047-4C8E-AB95-F3054C2ACB7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V="1">
                <a:off x="6483" y="4978"/>
                <a:ext cx="500" cy="486"/>
              </a:xfrm>
              <a:prstGeom prst="rect">
                <a:avLst/>
              </a:prstGeom>
            </p:spPr>
          </p:pic>
        </p:grpSp>
      </p:grpSp>
      <p:sp>
        <p:nvSpPr>
          <p:cNvPr id="53" name="MH_SubTitle_1"/>
          <p:cNvSpPr txBox="1"/>
          <p:nvPr>
            <p:custDataLst>
              <p:tags r:id="rId1"/>
            </p:custDataLst>
          </p:nvPr>
        </p:nvSpPr>
        <p:spPr>
          <a:xfrm>
            <a:off x="9695815" y="1195705"/>
            <a:ext cx="1639570" cy="368300"/>
          </a:xfrm>
          <a:prstGeom prst="rect">
            <a:avLst/>
          </a:prstGeom>
          <a:noFill/>
          <a:ln w="25400">
            <a:noFill/>
          </a:ln>
        </p:spPr>
        <p:txBody>
          <a:bodyPr wrap="square" lIns="119989" tIns="0" rIns="119989" bIns="0" anchor="t"/>
          <a:lstStyle/>
          <a:p>
            <a:pPr algn="ctr" defTabSz="914400">
              <a:lnSpc>
                <a:spcPct val="120000"/>
              </a:lnSpc>
              <a:buClr>
                <a:srgbClr val="414455"/>
              </a:buClr>
            </a:pPr>
            <a:r>
              <a:rPr lang="zh-CN" altLang="en-US" kern="0" dirty="0">
                <a:solidFill>
                  <a:srgbClr val="FF0000"/>
                </a:solidFill>
                <a:latin typeface="微软雅黑" panose="020B0503020204020204" charset="-122"/>
                <a:ea typeface="微软雅黑" panose="020B0503020204020204" charset="-122"/>
                <a:sym typeface="+mn-lt"/>
              </a:rPr>
              <a:t>打印模型</a:t>
            </a:r>
            <a:r>
              <a:rPr lang="en-US" altLang="zh-CN" sz="1800" kern="0" dirty="0" err="1">
                <a:solidFill>
                  <a:srgbClr val="FF0000"/>
                </a:solidFill>
                <a:latin typeface="微软雅黑" panose="020B0503020204020204" charset="-122"/>
                <a:ea typeface="微软雅黑" panose="020B0503020204020204" charset="-122"/>
                <a:sym typeface="+mn-lt"/>
              </a:rPr>
              <a:t>步骤</a:t>
            </a:r>
            <a:endParaRPr lang="en-US" altLang="zh-CN" sz="1800" kern="0" dirty="0">
              <a:solidFill>
                <a:srgbClr val="FF0000"/>
              </a:solidFill>
              <a:latin typeface="微软雅黑" panose="020B0503020204020204" charset="-122"/>
              <a:ea typeface="微软雅黑" panose="020B0503020204020204" charset="-122"/>
              <a:sym typeface="+mn-lt"/>
            </a:endParaRPr>
          </a:p>
        </p:txBody>
      </p:sp>
      <p:grpSp>
        <p:nvGrpSpPr>
          <p:cNvPr id="44" name="组合 43">
            <a:extLst>
              <a:ext uri="{FF2B5EF4-FFF2-40B4-BE49-F238E27FC236}">
                <a16:creationId xmlns:a16="http://schemas.microsoft.com/office/drawing/2014/main" id="{648079D6-AA7C-40DA-B6F7-8138DC7EC991}"/>
              </a:ext>
            </a:extLst>
          </p:cNvPr>
          <p:cNvGrpSpPr/>
          <p:nvPr/>
        </p:nvGrpSpPr>
        <p:grpSpPr>
          <a:xfrm>
            <a:off x="0" y="-26670"/>
            <a:ext cx="12459970" cy="904875"/>
            <a:chOff x="0" y="-42"/>
            <a:chExt cx="19622" cy="1425"/>
          </a:xfrm>
        </p:grpSpPr>
        <p:sp>
          <p:nvSpPr>
            <p:cNvPr id="49" name="矩形 48">
              <a:extLst>
                <a:ext uri="{FF2B5EF4-FFF2-40B4-BE49-F238E27FC236}">
                  <a16:creationId xmlns:a16="http://schemas.microsoft.com/office/drawing/2014/main" id="{D2A0DC57-5975-4AD4-AB75-FB38DF8C170B}"/>
                </a:ext>
              </a:extLst>
            </p:cNvPr>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0" name="组合 49">
              <a:extLst>
                <a:ext uri="{FF2B5EF4-FFF2-40B4-BE49-F238E27FC236}">
                  <a16:creationId xmlns:a16="http://schemas.microsoft.com/office/drawing/2014/main" id="{B402C89E-D3E5-4666-A8D5-D45DBE3492AF}"/>
                </a:ext>
              </a:extLst>
            </p:cNvPr>
            <p:cNvGrpSpPr/>
            <p:nvPr/>
          </p:nvGrpSpPr>
          <p:grpSpPr>
            <a:xfrm>
              <a:off x="302" y="184"/>
              <a:ext cx="1304" cy="1199"/>
              <a:chOff x="756" y="1232"/>
              <a:chExt cx="1304" cy="1199"/>
            </a:xfrm>
          </p:grpSpPr>
          <p:sp>
            <p:nvSpPr>
              <p:cNvPr id="55" name="矩形 54">
                <a:extLst>
                  <a:ext uri="{FF2B5EF4-FFF2-40B4-BE49-F238E27FC236}">
                    <a16:creationId xmlns:a16="http://schemas.microsoft.com/office/drawing/2014/main" id="{791B4344-7964-4A4A-93CF-9CE9E7A308D8}"/>
                  </a:ext>
                </a:extLst>
              </p:cNvPr>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a:extLst>
                  <a:ext uri="{FF2B5EF4-FFF2-40B4-BE49-F238E27FC236}">
                    <a16:creationId xmlns:a16="http://schemas.microsoft.com/office/drawing/2014/main" id="{E7373DD3-4449-48CD-A73D-E83AD7776355}"/>
                  </a:ext>
                </a:extLst>
              </p:cNvPr>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a:extLst>
                  <a:ext uri="{FF2B5EF4-FFF2-40B4-BE49-F238E27FC236}">
                    <a16:creationId xmlns:a16="http://schemas.microsoft.com/office/drawing/2014/main" id="{2B5FCE1F-B6F5-4F9F-8ED3-13022517612C}"/>
                  </a:ext>
                </a:extLst>
              </p:cNvPr>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1" name="文本框 50">
              <a:extLst>
                <a:ext uri="{FF2B5EF4-FFF2-40B4-BE49-F238E27FC236}">
                  <a16:creationId xmlns:a16="http://schemas.microsoft.com/office/drawing/2014/main" id="{D3878EDA-67DD-42EF-A5F8-97804A4FC1C5}"/>
                </a:ext>
              </a:extLst>
            </p:cNvPr>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52" name="矩形 51">
              <a:extLst>
                <a:ext uri="{FF2B5EF4-FFF2-40B4-BE49-F238E27FC236}">
                  <a16:creationId xmlns:a16="http://schemas.microsoft.com/office/drawing/2014/main" id="{646B6014-0A0F-42B4-AF4F-A61FF53F05A2}"/>
                </a:ext>
              </a:extLst>
            </p:cNvPr>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文本框 53">
              <a:extLst>
                <a:ext uri="{FF2B5EF4-FFF2-40B4-BE49-F238E27FC236}">
                  <a16:creationId xmlns:a16="http://schemas.microsoft.com/office/drawing/2014/main" id="{810AE900-04C1-4423-8B4B-7FD28EDEB412}"/>
                </a:ext>
              </a:extLst>
            </p:cNvPr>
            <p:cNvSpPr txBox="1"/>
            <p:nvPr/>
          </p:nvSpPr>
          <p:spPr>
            <a:xfrm>
              <a:off x="13115" y="71"/>
              <a:ext cx="6507" cy="727"/>
            </a:xfrm>
            <a:prstGeom prst="rect">
              <a:avLst/>
            </a:prstGeom>
            <a:noFill/>
          </p:spPr>
          <p:txBody>
            <a:bodyPr wrap="squar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3  </a:t>
              </a:r>
              <a:r>
                <a:rPr lang="zh-CN" altLang="en-US" sz="2400" b="1" dirty="0">
                  <a:solidFill>
                    <a:srgbClr val="FFFF00"/>
                  </a:solidFill>
                  <a:sym typeface="+mn-ea"/>
                </a:rPr>
                <a:t>发布创意花瓶模型</a:t>
              </a:r>
            </a:p>
          </p:txBody>
        </p:sp>
      </p:grpSp>
    </p:spTree>
    <p:extLst>
      <p:ext uri="{BB962C8B-B14F-4D97-AF65-F5344CB8AC3E}">
        <p14:creationId xmlns:p14="http://schemas.microsoft.com/office/powerpoint/2010/main" val="10302805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项目分享</a:t>
              </a: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2" name="组合 31"/>
          <p:cNvGrpSpPr/>
          <p:nvPr/>
        </p:nvGrpSpPr>
        <p:grpSpPr>
          <a:xfrm>
            <a:off x="1429385" y="3790315"/>
            <a:ext cx="9500870" cy="993140"/>
            <a:chOff x="2069" y="7926"/>
            <a:chExt cx="14962" cy="1564"/>
          </a:xfrm>
        </p:grpSpPr>
        <p:sp>
          <p:nvSpPr>
            <p:cNvPr id="31" name="矩形 30"/>
            <p:cNvSpPr/>
            <p:nvPr/>
          </p:nvSpPr>
          <p:spPr>
            <a:xfrm>
              <a:off x="4613" y="7928"/>
              <a:ext cx="12411" cy="1562"/>
            </a:xfrm>
            <a:prstGeom prst="rect">
              <a:avLst/>
            </a:prstGeom>
            <a:solidFill>
              <a:srgbClr val="1E88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2069" y="7926"/>
              <a:ext cx="2544" cy="1563"/>
            </a:xfrm>
            <a:prstGeom prst="rect">
              <a:avLst/>
            </a:prstGeom>
            <a:solidFill>
              <a:srgbClr val="FFCA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文本框 99"/>
            <p:cNvSpPr txBox="1"/>
            <p:nvPr/>
          </p:nvSpPr>
          <p:spPr>
            <a:xfrm>
              <a:off x="2343" y="8238"/>
              <a:ext cx="2009" cy="822"/>
            </a:xfrm>
            <a:prstGeom prst="rect">
              <a:avLst/>
            </a:prstGeom>
            <a:noFill/>
            <a:ln w="9525">
              <a:noFill/>
            </a:ln>
          </p:spPr>
          <p:txBody>
            <a:bodyPr wrap="square">
              <a:spAutoFit/>
            </a:bodyPr>
            <a:lstStyle/>
            <a:p>
              <a:pPr indent="0" algn="dist"/>
              <a:r>
                <a:rPr 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方案</a:t>
              </a:r>
              <a:r>
                <a:rPr lang="en-US" alt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2</a:t>
              </a:r>
            </a:p>
          </p:txBody>
        </p:sp>
        <p:sp>
          <p:nvSpPr>
            <p:cNvPr id="30" name="文本框 29"/>
            <p:cNvSpPr txBox="1"/>
            <p:nvPr/>
          </p:nvSpPr>
          <p:spPr>
            <a:xfrm>
              <a:off x="4960" y="8044"/>
              <a:ext cx="12071" cy="1210"/>
            </a:xfrm>
            <a:prstGeom prst="rect">
              <a:avLst/>
            </a:prstGeom>
            <a:noFill/>
            <a:ln w="9525">
              <a:noFill/>
            </a:ln>
          </p:spPr>
          <p:txBody>
            <a:bodyPr wrap="square">
              <a:spAutoFit/>
            </a:bodyPr>
            <a:lstStyle/>
            <a:p>
              <a:pPr indent="457200" fontAlgn="auto"/>
              <a:r>
                <a:rPr lang="zh-CN" altLang="en-US" sz="2200">
                  <a:solidFill>
                    <a:schemeClr val="bg1"/>
                  </a:solidFill>
                  <a:latin typeface="微软雅黑" panose="020B0503020204020204" charset="-122"/>
                  <a:ea typeface="微软雅黑" panose="020B0503020204020204" charset="-122"/>
                  <a:cs typeface="微软雅黑" panose="020B0503020204020204" charset="-122"/>
                  <a:sym typeface="+mn-ea"/>
                </a:rPr>
                <a:t>由学生代表与指导教师组成项目评审组，各工作团队制作汇报材料并进行答辩。</a:t>
              </a:r>
              <a:endParaRPr lang="zh-CN" altLang="en-US" sz="2200" b="0" spc="100">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grpSp>
      <p:grpSp>
        <p:nvGrpSpPr>
          <p:cNvPr id="4" name="组合 3"/>
          <p:cNvGrpSpPr/>
          <p:nvPr/>
        </p:nvGrpSpPr>
        <p:grpSpPr>
          <a:xfrm>
            <a:off x="1427480" y="2117090"/>
            <a:ext cx="9500870" cy="993140"/>
            <a:chOff x="2069" y="7926"/>
            <a:chExt cx="14962" cy="1564"/>
          </a:xfrm>
        </p:grpSpPr>
        <p:sp>
          <p:nvSpPr>
            <p:cNvPr id="5" name="矩形 4"/>
            <p:cNvSpPr/>
            <p:nvPr/>
          </p:nvSpPr>
          <p:spPr>
            <a:xfrm>
              <a:off x="4613" y="7928"/>
              <a:ext cx="12411" cy="1562"/>
            </a:xfrm>
            <a:prstGeom prst="rect">
              <a:avLst/>
            </a:prstGeom>
            <a:solidFill>
              <a:srgbClr val="1E88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069" y="7926"/>
              <a:ext cx="2544" cy="1563"/>
            </a:xfrm>
            <a:prstGeom prst="rect">
              <a:avLst/>
            </a:prstGeom>
            <a:solidFill>
              <a:srgbClr val="FFCA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2343" y="8238"/>
              <a:ext cx="2009" cy="822"/>
            </a:xfrm>
            <a:prstGeom prst="rect">
              <a:avLst/>
            </a:prstGeom>
            <a:noFill/>
            <a:ln w="9525">
              <a:noFill/>
            </a:ln>
          </p:spPr>
          <p:txBody>
            <a:bodyPr wrap="square">
              <a:spAutoFit/>
            </a:bodyPr>
            <a:lstStyle/>
            <a:p>
              <a:pPr indent="0" algn="dist"/>
              <a:r>
                <a:rPr 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方案</a:t>
              </a:r>
              <a:r>
                <a:rPr lang="en-US" alt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1</a:t>
              </a:r>
            </a:p>
          </p:txBody>
        </p:sp>
        <p:sp>
          <p:nvSpPr>
            <p:cNvPr id="8" name="文本框 7"/>
            <p:cNvSpPr txBox="1"/>
            <p:nvPr/>
          </p:nvSpPr>
          <p:spPr>
            <a:xfrm>
              <a:off x="4960" y="8044"/>
              <a:ext cx="12071" cy="1210"/>
            </a:xfrm>
            <a:prstGeom prst="rect">
              <a:avLst/>
            </a:prstGeom>
            <a:noFill/>
            <a:ln w="9525">
              <a:noFill/>
            </a:ln>
          </p:spPr>
          <p:txBody>
            <a:bodyPr wrap="square">
              <a:spAutoFit/>
            </a:bodyPr>
            <a:lstStyle/>
            <a:p>
              <a:pPr indent="457200" fontAlgn="auto"/>
              <a:r>
                <a:rPr lang="zh-CN" altLang="en-US" sz="2200">
                  <a:solidFill>
                    <a:schemeClr val="bg1"/>
                  </a:solidFill>
                  <a:latin typeface="微软雅黑" panose="020B0503020204020204" charset="-122"/>
                  <a:ea typeface="微软雅黑" panose="020B0503020204020204" charset="-122"/>
                  <a:cs typeface="微软雅黑" panose="020B0503020204020204" charset="-122"/>
                  <a:sym typeface="+mn-ea"/>
                </a:rPr>
                <a:t>各工作团队展示交流项目，谈谈自己的心得体会，并选派代表分享交流。</a:t>
              </a:r>
              <a:endParaRPr lang="zh-CN" altLang="en-US" sz="2200" b="0" spc="100">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grpSp>
    </p:spTree>
    <p:extLst>
      <p:ext uri="{BB962C8B-B14F-4D97-AF65-F5344CB8AC3E}">
        <p14:creationId xmlns:p14="http://schemas.microsoft.com/office/powerpoint/2010/main" val="430330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项目评价</a:t>
              </a: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552450" y="1269365"/>
            <a:ext cx="11110595" cy="450215"/>
          </a:xfrm>
          <a:prstGeom prst="rect">
            <a:avLst/>
          </a:prstGeom>
          <a:noFill/>
        </p:spPr>
        <p:txBody>
          <a:bodyPr wrap="square" rtlCol="0" anchor="t">
            <a:spAutoFit/>
          </a:bodyPr>
          <a:lstStyle/>
          <a:p>
            <a:pPr indent="508000" fontAlgn="auto">
              <a:lnSpc>
                <a:spcPts val="2800"/>
              </a:lnSpc>
              <a:extLst>
                <a:ext uri="{35155182-B16C-46BC-9424-99874614C6A1}">
                  <wpsdc:indentchars xmlns="" xmlns:wpsdc="http://www.wps.cn/officeDocument/2017/drawingmlCustomData" val="200" checksum="282533468"/>
                </a:ext>
              </a:extLst>
            </a:pPr>
            <a:r>
              <a:rPr lang="zh-CN" altLang="en-US" sz="2000">
                <a:solidFill>
                  <a:srgbClr val="F65738"/>
                </a:solidFill>
                <a:latin typeface="微软雅黑" panose="020B0503020204020204" charset="-122"/>
                <a:ea typeface="微软雅黑" panose="020B0503020204020204" charset="-122"/>
                <a:cs typeface="微软雅黑" panose="020B0503020204020204" charset="-122"/>
              </a:rPr>
              <a:t>根据项目完成情况填涂表</a:t>
            </a:r>
          </a:p>
        </p:txBody>
      </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aphicFrame>
        <p:nvGraphicFramePr>
          <p:cNvPr id="9" name="表格 8"/>
          <p:cNvGraphicFramePr/>
          <p:nvPr>
            <p:custDataLst>
              <p:tags r:id="rId1"/>
            </p:custDataLst>
          </p:nvPr>
        </p:nvGraphicFramePr>
        <p:xfrm>
          <a:off x="1912620" y="2277110"/>
          <a:ext cx="8532495" cy="3200400"/>
        </p:xfrm>
        <a:graphic>
          <a:graphicData uri="http://schemas.openxmlformats.org/drawingml/2006/table">
            <a:tbl>
              <a:tblPr firstRow="1" bandRow="1">
                <a:tableStyleId>{5C22544A-7EE6-4342-B048-85BDC9FD1C3A}</a:tableStyleId>
              </a:tblPr>
              <a:tblGrid>
                <a:gridCol w="2503170">
                  <a:extLst>
                    <a:ext uri="{9D8B030D-6E8A-4147-A177-3AD203B41FA5}">
                      <a16:colId xmlns:a16="http://schemas.microsoft.com/office/drawing/2014/main" val="20000"/>
                    </a:ext>
                  </a:extLst>
                </a:gridCol>
                <a:gridCol w="3762375">
                  <a:extLst>
                    <a:ext uri="{9D8B030D-6E8A-4147-A177-3AD203B41FA5}">
                      <a16:colId xmlns:a16="http://schemas.microsoft.com/office/drawing/2014/main" val="20001"/>
                    </a:ext>
                  </a:extLst>
                </a:gridCol>
                <a:gridCol w="2266950">
                  <a:extLst>
                    <a:ext uri="{9D8B030D-6E8A-4147-A177-3AD203B41FA5}">
                      <a16:colId xmlns:a16="http://schemas.microsoft.com/office/drawing/2014/main" val="20002"/>
                    </a:ext>
                  </a:extLst>
                </a:gridCol>
              </a:tblGrid>
              <a:tr h="640080">
                <a:tc>
                  <a:txBody>
                    <a:bodyPr/>
                    <a:lstStyle/>
                    <a:p>
                      <a:pPr algn="ctr">
                        <a:buNone/>
                      </a:pPr>
                      <a:r>
                        <a:rPr lang="zh-CN" altLang="en-US" sz="2000">
                          <a:latin typeface="微软雅黑" panose="020B0503020204020204" charset="-122"/>
                          <a:ea typeface="微软雅黑" panose="020B0503020204020204" charset="-122"/>
                          <a:cs typeface="微软雅黑" panose="020B0503020204020204" charset="-122"/>
                        </a:rPr>
                        <a:t>类</a:t>
                      </a:r>
                      <a:r>
                        <a:rPr lang="en-US" altLang="zh-CN" sz="2000">
                          <a:latin typeface="微软雅黑" panose="020B0503020204020204" charset="-122"/>
                          <a:ea typeface="微软雅黑" panose="020B0503020204020204" charset="-122"/>
                          <a:cs typeface="微软雅黑" panose="020B0503020204020204" charset="-122"/>
                        </a:rPr>
                        <a:t>   </a:t>
                      </a:r>
                      <a:r>
                        <a:rPr lang="zh-CN" altLang="en-US" sz="2000">
                          <a:latin typeface="微软雅黑" panose="020B0503020204020204" charset="-122"/>
                          <a:ea typeface="微软雅黑" panose="020B0503020204020204" charset="-122"/>
                          <a:cs typeface="微软雅黑" panose="020B0503020204020204" charset="-122"/>
                        </a:rPr>
                        <a:t>别</a:t>
                      </a:r>
                    </a:p>
                  </a:txBody>
                  <a:tcPr>
                    <a:solidFill>
                      <a:srgbClr val="83A29D"/>
                    </a:solidFill>
                  </a:tcPr>
                </a:tc>
                <a:tc>
                  <a:txBody>
                    <a:bodyPr/>
                    <a:lstStyle/>
                    <a:p>
                      <a:pPr algn="ctr">
                        <a:buNone/>
                      </a:pPr>
                      <a:r>
                        <a:rPr lang="zh-CN" altLang="en-US" sz="2000">
                          <a:latin typeface="微软雅黑" panose="020B0503020204020204" charset="-122"/>
                          <a:ea typeface="微软雅黑" panose="020B0503020204020204" charset="-122"/>
                          <a:cs typeface="微软雅黑" panose="020B0503020204020204" charset="-122"/>
                        </a:rPr>
                        <a:t>内</a:t>
                      </a:r>
                      <a:r>
                        <a:rPr lang="en-US" altLang="zh-CN" sz="2000">
                          <a:latin typeface="微软雅黑" panose="020B0503020204020204" charset="-122"/>
                          <a:ea typeface="微软雅黑" panose="020B0503020204020204" charset="-122"/>
                          <a:cs typeface="微软雅黑" panose="020B0503020204020204" charset="-122"/>
                        </a:rPr>
                        <a:t>   </a:t>
                      </a:r>
                      <a:r>
                        <a:rPr lang="zh-CN" altLang="en-US" sz="2000">
                          <a:latin typeface="微软雅黑" panose="020B0503020204020204" charset="-122"/>
                          <a:ea typeface="微软雅黑" panose="020B0503020204020204" charset="-122"/>
                          <a:cs typeface="微软雅黑" panose="020B0503020204020204" charset="-122"/>
                        </a:rPr>
                        <a:t>容</a:t>
                      </a:r>
                    </a:p>
                  </a:txBody>
                  <a:tcPr>
                    <a:solidFill>
                      <a:srgbClr val="83A29D"/>
                    </a:solidFill>
                  </a:tcPr>
                </a:tc>
                <a:tc>
                  <a:txBody>
                    <a:bodyPr/>
                    <a:lstStyle/>
                    <a:p>
                      <a:pPr algn="ctr">
                        <a:buNone/>
                      </a:pPr>
                      <a:r>
                        <a:rPr lang="zh-CN" altLang="en-US" sz="2000">
                          <a:latin typeface="微软雅黑" panose="020B0503020204020204" charset="-122"/>
                          <a:ea typeface="微软雅黑" panose="020B0503020204020204" charset="-122"/>
                          <a:cs typeface="微软雅黑" panose="020B0503020204020204" charset="-122"/>
                        </a:rPr>
                        <a:t>评</a:t>
                      </a:r>
                      <a:r>
                        <a:rPr lang="en-US" altLang="zh-CN" sz="2000">
                          <a:latin typeface="微软雅黑" panose="020B0503020204020204" charset="-122"/>
                          <a:ea typeface="微软雅黑" panose="020B0503020204020204" charset="-122"/>
                          <a:cs typeface="微软雅黑" panose="020B0503020204020204" charset="-122"/>
                        </a:rPr>
                        <a:t>   </a:t>
                      </a:r>
                      <a:r>
                        <a:rPr lang="zh-CN" altLang="en-US" sz="2000">
                          <a:latin typeface="微软雅黑" panose="020B0503020204020204" charset="-122"/>
                          <a:ea typeface="微软雅黑" panose="020B0503020204020204" charset="-122"/>
                          <a:cs typeface="微软雅黑" panose="020B0503020204020204" charset="-122"/>
                        </a:rPr>
                        <a:t>分</a:t>
                      </a:r>
                    </a:p>
                  </a:txBody>
                  <a:tcPr>
                    <a:solidFill>
                      <a:srgbClr val="83A29D"/>
                    </a:solidFill>
                  </a:tcPr>
                </a:tc>
                <a:extLst>
                  <a:ext uri="{0D108BD9-81ED-4DB2-BD59-A6C34878D82A}">
                    <a16:rowId xmlns:a16="http://schemas.microsoft.com/office/drawing/2014/main" val="10000"/>
                  </a:ext>
                </a:extLst>
              </a:tr>
              <a:tr h="640080">
                <a:tc>
                  <a:txBody>
                    <a:bodyPr/>
                    <a:lstStyle/>
                    <a:p>
                      <a:pPr algn="ctr">
                        <a:buNone/>
                      </a:pPr>
                      <a:r>
                        <a:rPr lang="zh-CN" altLang="en-US" dirty="0"/>
                        <a:t>项目质量</a:t>
                      </a:r>
                    </a:p>
                  </a:txBody>
                  <a:tcPr>
                    <a:solidFill>
                      <a:srgbClr val="E4EBEA"/>
                    </a:solidFill>
                  </a:tcPr>
                </a:tc>
                <a:tc>
                  <a:txBody>
                    <a:bodyPr/>
                    <a:lstStyle/>
                    <a:p>
                      <a:pPr algn="l">
                        <a:buNone/>
                      </a:pPr>
                      <a:r>
                        <a:rPr lang="zh-CN" altLang="en-US" sz="1600" dirty="0"/>
                        <a:t>1. 各个任务的评价汇总</a:t>
                      </a:r>
                    </a:p>
                    <a:p>
                      <a:pPr algn="l">
                        <a:buNone/>
                      </a:pPr>
                      <a:r>
                        <a:rPr lang="zh-CN" altLang="en-US" sz="1600" dirty="0"/>
                        <a:t>2. 项目完成质量</a:t>
                      </a:r>
                    </a:p>
                  </a:txBody>
                  <a:tcPr>
                    <a:solidFill>
                      <a:srgbClr val="E4EBEA"/>
                    </a:solidFill>
                  </a:tcPr>
                </a:tc>
                <a:tc>
                  <a:txBody>
                    <a:bodyPr/>
                    <a:lstStyle/>
                    <a:p>
                      <a:pPr algn="ctr">
                        <a:buNone/>
                      </a:pPr>
                      <a:r>
                        <a:rPr lang="zh-CN" altLang="en-US"/>
                        <a:t>☆☆☆</a:t>
                      </a:r>
                    </a:p>
                  </a:txBody>
                  <a:tcPr>
                    <a:solidFill>
                      <a:srgbClr val="E4EBEA"/>
                    </a:solidFill>
                  </a:tcPr>
                </a:tc>
                <a:extLst>
                  <a:ext uri="{0D108BD9-81ED-4DB2-BD59-A6C34878D82A}">
                    <a16:rowId xmlns:a16="http://schemas.microsoft.com/office/drawing/2014/main" val="10001"/>
                  </a:ext>
                </a:extLst>
              </a:tr>
              <a:tr h="640080">
                <a:tc>
                  <a:txBody>
                    <a:bodyPr/>
                    <a:lstStyle/>
                    <a:p>
                      <a:pPr algn="ctr">
                        <a:buNone/>
                      </a:pPr>
                      <a:r>
                        <a:rPr lang="zh-CN" altLang="en-US" dirty="0"/>
                        <a:t>团队协作</a:t>
                      </a:r>
                    </a:p>
                  </a:txBody>
                  <a:tcPr>
                    <a:solidFill>
                      <a:srgbClr val="E4EBEA"/>
                    </a:solidFill>
                  </a:tcPr>
                </a:tc>
                <a:tc>
                  <a:txBody>
                    <a:bodyPr/>
                    <a:lstStyle/>
                    <a:p>
                      <a:pPr algn="l">
                        <a:buClrTx/>
                        <a:buSzTx/>
                        <a:buNone/>
                      </a:pPr>
                      <a:r>
                        <a:rPr lang="zh-CN" altLang="en-US" sz="1600" dirty="0"/>
                        <a:t>1. 团队分工、协作机制及合作效果</a:t>
                      </a:r>
                    </a:p>
                    <a:p>
                      <a:pPr algn="l">
                        <a:buClrTx/>
                        <a:buSzTx/>
                        <a:buNone/>
                      </a:pPr>
                      <a:r>
                        <a:rPr lang="zh-CN" altLang="en-US" sz="1600" dirty="0"/>
                        <a:t>2. 协作创新情况</a:t>
                      </a:r>
                    </a:p>
                  </a:txBody>
                  <a:tcPr>
                    <a:solidFill>
                      <a:srgbClr val="E4EBEA"/>
                    </a:solidFill>
                  </a:tcPr>
                </a:tc>
                <a:tc>
                  <a:txBody>
                    <a:bodyPr/>
                    <a:lstStyle/>
                    <a:p>
                      <a:pPr algn="ctr">
                        <a:buNone/>
                      </a:pPr>
                      <a:r>
                        <a:rPr lang="zh-CN" altLang="en-US" sz="1800">
                          <a:sym typeface="+mn-ea"/>
                        </a:rPr>
                        <a:t>☆☆☆</a:t>
                      </a:r>
                      <a:endParaRPr lang="zh-CN" altLang="en-US"/>
                    </a:p>
                  </a:txBody>
                  <a:tcPr>
                    <a:solidFill>
                      <a:srgbClr val="E4EBEA"/>
                    </a:solidFill>
                  </a:tcPr>
                </a:tc>
                <a:extLst>
                  <a:ext uri="{0D108BD9-81ED-4DB2-BD59-A6C34878D82A}">
                    <a16:rowId xmlns:a16="http://schemas.microsoft.com/office/drawing/2014/main" val="10002"/>
                  </a:ext>
                </a:extLst>
              </a:tr>
              <a:tr h="640080">
                <a:tc>
                  <a:txBody>
                    <a:bodyPr/>
                    <a:lstStyle/>
                    <a:p>
                      <a:pPr algn="ctr">
                        <a:buNone/>
                      </a:pPr>
                      <a:r>
                        <a:rPr lang="zh-CN" altLang="en-US" dirty="0"/>
                        <a:t>职业规范</a:t>
                      </a:r>
                    </a:p>
                  </a:txBody>
                  <a:tcPr>
                    <a:solidFill>
                      <a:srgbClr val="E4EBEA"/>
                    </a:solidFill>
                  </a:tcPr>
                </a:tc>
                <a:tc>
                  <a:txBody>
                    <a:bodyPr/>
                    <a:lstStyle/>
                    <a:p>
                      <a:pPr algn="l">
                        <a:buClrTx/>
                        <a:buSzTx/>
                        <a:buNone/>
                      </a:pPr>
                      <a:r>
                        <a:rPr lang="zh-CN" altLang="en-US" sz="1600" dirty="0"/>
                        <a:t>1. 项目管理、实施环境规范</a:t>
                      </a:r>
                    </a:p>
                    <a:p>
                      <a:pPr algn="l">
                        <a:buClrTx/>
                        <a:buSzTx/>
                        <a:buNone/>
                      </a:pPr>
                      <a:r>
                        <a:rPr lang="zh-CN" altLang="en-US" sz="1600" dirty="0"/>
                        <a:t>2. 项目实施过程、相关文档的规范</a:t>
                      </a:r>
                    </a:p>
                  </a:txBody>
                  <a:tcPr>
                    <a:solidFill>
                      <a:srgbClr val="E4EBEA"/>
                    </a:solidFill>
                  </a:tcPr>
                </a:tc>
                <a:tc>
                  <a:txBody>
                    <a:bodyPr/>
                    <a:lstStyle/>
                    <a:p>
                      <a:pPr algn="ctr">
                        <a:buNone/>
                      </a:pPr>
                      <a:r>
                        <a:rPr lang="zh-CN" altLang="en-US" sz="1800">
                          <a:sym typeface="+mn-ea"/>
                        </a:rPr>
                        <a:t>☆☆☆</a:t>
                      </a:r>
                      <a:endParaRPr lang="zh-CN" altLang="en-US"/>
                    </a:p>
                  </a:txBody>
                  <a:tcPr>
                    <a:solidFill>
                      <a:srgbClr val="E4EBEA"/>
                    </a:solidFill>
                  </a:tcPr>
                </a:tc>
                <a:extLst>
                  <a:ext uri="{0D108BD9-81ED-4DB2-BD59-A6C34878D82A}">
                    <a16:rowId xmlns:a16="http://schemas.microsoft.com/office/drawing/2014/main" val="10003"/>
                  </a:ext>
                </a:extLst>
              </a:tr>
              <a:tr h="640080">
                <a:tc>
                  <a:txBody>
                    <a:bodyPr/>
                    <a:lstStyle/>
                    <a:p>
                      <a:pPr algn="ctr">
                        <a:buNone/>
                      </a:pPr>
                      <a:r>
                        <a:rPr lang="zh-CN" altLang="en-US"/>
                        <a:t>建议</a:t>
                      </a:r>
                    </a:p>
                  </a:txBody>
                  <a:tcPr>
                    <a:solidFill>
                      <a:srgbClr val="E4EBEA"/>
                    </a:solidFill>
                  </a:tcPr>
                </a:tc>
                <a:tc>
                  <a:txBody>
                    <a:bodyPr/>
                    <a:lstStyle/>
                    <a:p>
                      <a:pPr algn="l">
                        <a:buNone/>
                      </a:pPr>
                      <a:endParaRPr lang="zh-CN" altLang="en-US" sz="1600" dirty="0"/>
                    </a:p>
                  </a:txBody>
                  <a:tcPr>
                    <a:solidFill>
                      <a:srgbClr val="E4EBEA"/>
                    </a:solidFill>
                  </a:tcPr>
                </a:tc>
                <a:tc>
                  <a:txBody>
                    <a:bodyPr/>
                    <a:lstStyle/>
                    <a:p>
                      <a:pPr algn="ctr">
                        <a:buNone/>
                      </a:pPr>
                      <a:endParaRPr lang="zh-CN" altLang="en-US" dirty="0"/>
                    </a:p>
                  </a:txBody>
                  <a:tcPr>
                    <a:solidFill>
                      <a:srgbClr val="E4EBEA"/>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055173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1200150" y="1845310"/>
            <a:ext cx="9928225" cy="3383690"/>
          </a:xfrm>
          <a:prstGeom prst="rect">
            <a:avLst/>
          </a:prstGeom>
          <a:solidFill>
            <a:srgbClr val="83A29D"/>
          </a:solidFill>
          <a:ln w="69850" cap="flat" cmpd="sng" algn="ctr">
            <a:solidFill>
              <a:srgbClr val="A2B9B5"/>
            </a:solid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1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cs typeface="+mn-cs"/>
            </a:endParaRPr>
          </a:p>
        </p:txBody>
      </p:sp>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项目总结</a:t>
              </a: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1379855" y="2132330"/>
            <a:ext cx="9743440" cy="2807948"/>
          </a:xfrm>
          <a:prstGeom prst="rect">
            <a:avLst/>
          </a:prstGeom>
          <a:noFill/>
        </p:spPr>
        <p:txBody>
          <a:bodyPr wrap="square" rtlCol="0" anchor="t">
            <a:spAutoFit/>
          </a:bodyPr>
          <a:lstStyle/>
          <a:p>
            <a:pPr indent="508000" fontAlgn="auto">
              <a:lnSpc>
                <a:spcPct val="150000"/>
              </a:lnSpc>
              <a:extLst>
                <a:ext uri="{35155182-B16C-46BC-9424-99874614C6A1}">
                  <wpsdc:indentchars xmlns="" xmlns:wpsdc="http://www.wps.cn/officeDocument/2017/drawingmlCustomData" val="200" checksum="282533468"/>
                </a:ext>
              </a:extLst>
            </a:pP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本项目本着以工作流程为主线、以行动为导向、在实践中学习的理念，将创意类三维数字模型创意花瓶模型设计工作过程转化为项目内容，共分为规划创意花瓶模型、设计创意花瓶模型、发布创意花瓶模型</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3</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个任务。在规划创意花瓶模型任务中，讲解了根据需要开展调研、根据需求设计模型、绘制草图；在设计创意花瓶模型任务中，讲解了选择软件绘制三维模型、使用</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3D</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打印机打印模型、对模型组织试用及修改；在发布创意花瓶模型任务中，讲解了通过网络发布作品及使用 </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3D</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打印发布作品。</a:t>
            </a:r>
          </a:p>
        </p:txBody>
      </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868249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项目拓展</a:t>
              </a: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圆角矩形 4"/>
          <p:cNvSpPr/>
          <p:nvPr/>
        </p:nvSpPr>
        <p:spPr>
          <a:xfrm>
            <a:off x="2639060" y="2234565"/>
            <a:ext cx="7632065" cy="788035"/>
          </a:xfrm>
          <a:prstGeom prst="roundRect">
            <a:avLst/>
          </a:prstGeom>
          <a:solidFill>
            <a:srgbClr val="22B2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000" dirty="0"/>
              <a:t>创意椅子三维模型设计</a:t>
            </a:r>
          </a:p>
        </p:txBody>
      </p:sp>
      <p:pic>
        <p:nvPicPr>
          <p:cNvPr id="3" name="图片 2">
            <a:extLst>
              <a:ext uri="{FF2B5EF4-FFF2-40B4-BE49-F238E27FC236}">
                <a16:creationId xmlns:a16="http://schemas.microsoft.com/office/drawing/2014/main" id="{996EBDB2-349D-47F6-9682-78E3C69C0AAD}"/>
              </a:ext>
            </a:extLst>
          </p:cNvPr>
          <p:cNvPicPr>
            <a:picLocks noChangeAspect="1"/>
          </p:cNvPicPr>
          <p:nvPr/>
        </p:nvPicPr>
        <p:blipFill>
          <a:blip r:embed="rId2"/>
          <a:stretch>
            <a:fillRect/>
          </a:stretch>
        </p:blipFill>
        <p:spPr>
          <a:xfrm>
            <a:off x="5172896" y="3573000"/>
            <a:ext cx="1715104" cy="2160000"/>
          </a:xfrm>
          <a:prstGeom prst="rect">
            <a:avLst/>
          </a:prstGeom>
        </p:spPr>
      </p:pic>
      <p:sp>
        <p:nvSpPr>
          <p:cNvPr id="10" name="文本框 9">
            <a:extLst>
              <a:ext uri="{FF2B5EF4-FFF2-40B4-BE49-F238E27FC236}">
                <a16:creationId xmlns:a16="http://schemas.microsoft.com/office/drawing/2014/main" id="{658164C0-FBAC-424F-A0B4-F78A950E61FA}"/>
              </a:ext>
            </a:extLst>
          </p:cNvPr>
          <p:cNvSpPr txBox="1"/>
          <p:nvPr/>
        </p:nvSpPr>
        <p:spPr>
          <a:xfrm>
            <a:off x="5046239" y="5949000"/>
            <a:ext cx="2099522" cy="368300"/>
          </a:xfrm>
          <a:prstGeom prst="rect">
            <a:avLst/>
          </a:prstGeom>
          <a:noFill/>
        </p:spPr>
        <p:txBody>
          <a:bodyPr wrap="square" rtlCol="0" anchor="t">
            <a:spAutoFit/>
          </a:bodyPr>
          <a:lstStyle/>
          <a:p>
            <a:r>
              <a:rPr lang="zh-CN" altLang="en-US" dirty="0"/>
              <a:t>创新椅子参考效果</a:t>
            </a:r>
          </a:p>
        </p:txBody>
      </p:sp>
    </p:spTree>
    <p:extLst>
      <p:ext uri="{BB962C8B-B14F-4D97-AF65-F5344CB8AC3E}">
        <p14:creationId xmlns:p14="http://schemas.microsoft.com/office/powerpoint/2010/main" val="541339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5400" y="4173220"/>
            <a:ext cx="12217400" cy="2698750"/>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222750" y="1701165"/>
            <a:ext cx="4678680" cy="1861185"/>
          </a:xfrm>
          <a:prstGeom prst="rect">
            <a:avLst/>
          </a:prstGeom>
          <a:noFill/>
        </p:spPr>
        <p:txBody>
          <a:bodyPr wrap="none" rtlCol="0">
            <a:spAutoFit/>
          </a:bodyPr>
          <a:lstStyle/>
          <a:p>
            <a:pPr algn="l"/>
            <a:r>
              <a:rPr lang="zh-CN" altLang="en-US" sz="11500" b="1" spc="300" dirty="0">
                <a:ln/>
                <a:solidFill>
                  <a:srgbClr val="5B7A79"/>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sym typeface="+mn-ea"/>
              </a:rPr>
              <a:t>谢谢！</a:t>
            </a:r>
            <a:endParaRPr lang="zh-CN" altLang="en-US" sz="11500" b="1" spc="300" dirty="0">
              <a:ln/>
              <a:solidFill>
                <a:srgbClr val="5B7A79"/>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cs typeface="Arial" panose="020B0604020202020204" pitchFamily="34" charset="0"/>
              <a:sym typeface="+mn-ea"/>
            </a:endParaRPr>
          </a:p>
        </p:txBody>
      </p:sp>
      <p:sp>
        <p:nvSpPr>
          <p:cNvPr id="16" name="矩形 15"/>
          <p:cNvSpPr/>
          <p:nvPr/>
        </p:nvSpPr>
        <p:spPr>
          <a:xfrm>
            <a:off x="-21590" y="3932555"/>
            <a:ext cx="12223115" cy="180000"/>
          </a:xfrm>
          <a:prstGeom prst="rect">
            <a:avLst/>
          </a:prstGeom>
          <a:solidFill>
            <a:srgbClr val="83A29D"/>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descr="理工社logo矢量图-横排黑色"/>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335915" y="189230"/>
            <a:ext cx="2760345" cy="44005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2338070" y="2275840"/>
            <a:ext cx="7597775" cy="1292960"/>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2708275" y="2421255"/>
            <a:ext cx="7001510" cy="1015663"/>
          </a:xfrm>
          <a:prstGeom prst="rect">
            <a:avLst/>
          </a:prstGeom>
          <a:noFill/>
        </p:spPr>
        <p:txBody>
          <a:bodyPr wrap="square" rtlCol="0" anchor="t">
            <a:spAutoFit/>
          </a:bodyPr>
          <a:lstStyle/>
          <a:p>
            <a:pPr indent="508000" fontAlgn="auto">
              <a:lnSpc>
                <a:spcPct val="100000"/>
              </a:lnSpc>
              <a:extLst>
                <a:ext uri="{35155182-B16C-46BC-9424-99874614C6A1}">
                  <wpsdc:indentchars xmlns="" xmlns:wpsdc="http://www.wps.cn/officeDocument/2017/drawingmlCustomData" val="200" checksum="282533468"/>
                </a:ext>
              </a:extLst>
            </a:pP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三维设计创客团队市场调研组进行广泛调研，收集、整理人们对手机支架的功能需求，在此基础上绘制出手机支架草图，为后续的模型设计工作做准备。</a:t>
            </a:r>
          </a:p>
        </p:txBody>
      </p:sp>
      <p:grpSp>
        <p:nvGrpSpPr>
          <p:cNvPr id="12" name="组合 11"/>
          <p:cNvGrpSpPr/>
          <p:nvPr/>
        </p:nvGrpSpPr>
        <p:grpSpPr>
          <a:xfrm>
            <a:off x="0" y="-26670"/>
            <a:ext cx="12322175" cy="904875"/>
            <a:chOff x="0" y="-42"/>
            <a:chExt cx="19405" cy="1425"/>
          </a:xfrm>
        </p:grpSpPr>
        <p:sp>
          <p:nvSpPr>
            <p:cNvPr id="10" name="矩形 9"/>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302" y="184"/>
              <a:ext cx="1304" cy="1199"/>
              <a:chOff x="756" y="1232"/>
              <a:chExt cx="1304" cy="1199"/>
            </a:xfrm>
          </p:grpSpPr>
          <p:sp>
            <p:nvSpPr>
              <p:cNvPr id="3" name="矩形 2"/>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任务描述</a:t>
              </a:r>
            </a:p>
          </p:txBody>
        </p:sp>
        <p:sp>
          <p:nvSpPr>
            <p:cNvPr id="9" name="矩形 8"/>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3115" y="71"/>
              <a:ext cx="6290" cy="727"/>
            </a:xfrm>
            <a:prstGeom prst="rect">
              <a:avLst/>
            </a:prstGeom>
            <a:noFill/>
          </p:spPr>
          <p:txBody>
            <a:bodyPr wrap="square" rtlCol="0" anchor="t">
              <a:spAutoFit/>
            </a:bodyPr>
            <a:lstStyle/>
            <a:p>
              <a:r>
                <a:rPr lang="zh-CN" altLang="en-US" sz="2400" b="1" dirty="0">
                  <a:solidFill>
                    <a:srgbClr val="FFFF00"/>
                  </a:solidFill>
                  <a:sym typeface="+mn-ea"/>
                </a:rPr>
                <a:t>任务1  规划手机支架模型</a:t>
              </a: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1020445" y="1987550"/>
            <a:ext cx="10140315" cy="1260475"/>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1488440" y="2059305"/>
            <a:ext cx="9389110" cy="1015663"/>
          </a:xfrm>
          <a:prstGeom prst="rect">
            <a:avLst/>
          </a:prstGeom>
          <a:noFill/>
        </p:spPr>
        <p:txBody>
          <a:bodyPr wrap="square" rtlCol="0" anchor="t">
            <a:spAutoFit/>
          </a:bodyPr>
          <a:lstStyle/>
          <a:p>
            <a:pPr indent="508000" fontAlgn="auto">
              <a:lnSpc>
                <a:spcPct val="100000"/>
              </a:lnSpc>
              <a:extLst>
                <a:ext uri="{35155182-B16C-46BC-9424-99874614C6A1}">
                  <wpsdc:indentchars xmlns="" xmlns:wpsdc="http://www.wps.cn/officeDocument/2017/drawingmlCustomData" val="200" checksum="282533468"/>
                </a:ext>
              </a:extLst>
            </a:pP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市场调研组成员广泛调研，收集、整理人们对手机支架的功能需求，并对收集整理的资料进行研究、分析、讨论，决定先列出手机支架的功能清单，再根据功能清单拟定、优化、确定手机支架的基本结构，最后绘制手机支架草图。</a:t>
            </a:r>
          </a:p>
        </p:txBody>
      </p:sp>
      <p:sp>
        <p:nvSpPr>
          <p:cNvPr id="25" name="文本框 24"/>
          <p:cNvSpPr txBox="1"/>
          <p:nvPr/>
        </p:nvSpPr>
        <p:spPr>
          <a:xfrm>
            <a:off x="5304155" y="5012055"/>
            <a:ext cx="1637030" cy="450850"/>
          </a:xfrm>
          <a:prstGeom prst="rect">
            <a:avLst/>
          </a:prstGeom>
          <a:noFill/>
        </p:spPr>
        <p:txBody>
          <a:bodyPr wrap="square" rtlCol="0">
            <a:spAutoFit/>
          </a:bodyPr>
          <a:lstStyle/>
          <a:p>
            <a:pPr indent="0">
              <a:lnSpc>
                <a:spcPct val="130000"/>
              </a:lnSpc>
              <a:buFont typeface="Wingdings" panose="05000000000000000000" pitchFamily="2" charset="2"/>
              <a:buNone/>
            </a:pPr>
            <a:r>
              <a:rPr lang="zh-CN" altLang="en-US" sz="1800" dirty="0">
                <a:sym typeface="+mn-lt"/>
              </a:rPr>
              <a:t>任务路线图</a:t>
            </a:r>
          </a:p>
        </p:txBody>
      </p:sp>
      <p:grpSp>
        <p:nvGrpSpPr>
          <p:cNvPr id="10" name="组合 9"/>
          <p:cNvGrpSpPr/>
          <p:nvPr/>
        </p:nvGrpSpPr>
        <p:grpSpPr>
          <a:xfrm>
            <a:off x="1631950" y="4267200"/>
            <a:ext cx="9041130" cy="517525"/>
            <a:chOff x="2759" y="5460"/>
            <a:chExt cx="14238" cy="815"/>
          </a:xfrm>
        </p:grpSpPr>
        <p:grpSp>
          <p:nvGrpSpPr>
            <p:cNvPr id="34" name="组合 33"/>
            <p:cNvGrpSpPr/>
            <p:nvPr/>
          </p:nvGrpSpPr>
          <p:grpSpPr>
            <a:xfrm>
              <a:off x="7597" y="5460"/>
              <a:ext cx="4090" cy="760"/>
              <a:chOff x="7846" y="3066"/>
              <a:chExt cx="4090" cy="760"/>
            </a:xfrm>
          </p:grpSpPr>
          <p:sp>
            <p:nvSpPr>
              <p:cNvPr id="16" name="任意多边形 6"/>
              <p:cNvSpPr/>
              <p:nvPr userDrawn="1"/>
            </p:nvSpPr>
            <p:spPr>
              <a:xfrm>
                <a:off x="8270" y="3066"/>
                <a:ext cx="3107" cy="76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ndParaRPr>
              </a:p>
            </p:txBody>
          </p:sp>
          <p:sp>
            <p:nvSpPr>
              <p:cNvPr id="17" name="标题 1"/>
              <p:cNvSpPr>
                <a:spLocks noGrp="1"/>
              </p:cNvSpPr>
              <p:nvPr/>
            </p:nvSpPr>
            <p:spPr>
              <a:xfrm>
                <a:off x="7846" y="3127"/>
                <a:ext cx="4090" cy="680"/>
              </a:xfrm>
              <a:prstGeom prst="rect">
                <a:avLst/>
              </a:prstGeom>
            </p:spPr>
            <p:txBody>
              <a:bodyPr vert="horz" lIns="91440" tIns="45720" rIns="91440" bIns="45720" rtlCol="0" anchor="ctr">
                <a:noAutofit/>
              </a:bodyPr>
              <a:lstStyle>
                <a:lvl1pPr algn="l">
                  <a:defRPr sz="1800" b="1">
                    <a:solidFill>
                      <a:srgbClr val="1C9292"/>
                    </a:solidFill>
                    <a:latin typeface="微软雅黑" panose="020B0503020204020204" charset="-122"/>
                    <a:ea typeface="微软雅黑" panose="020B0503020204020204" charset="-122"/>
                  </a:defRPr>
                </a:lvl1pPr>
              </a:lstStyle>
              <a:p>
                <a:pPr algn="ctr"/>
                <a:r>
                  <a:rPr lang="zh-CN" altLang="en-US" sz="2000" b="0" kern="0" spc="100" dirty="0">
                    <a:solidFill>
                      <a:schemeClr val="bg1"/>
                    </a:solidFill>
                    <a:uFillTx/>
                    <a:cs typeface="Noto Sans S Chinese Medium" panose="020B0600000000000000" charset="-122"/>
                    <a:sym typeface="+mn-ea"/>
                  </a:rPr>
                  <a:t>功能分析</a:t>
                </a:r>
              </a:p>
            </p:txBody>
          </p:sp>
        </p:grpSp>
        <p:pic>
          <p:nvPicPr>
            <p:cNvPr id="18" name="图片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2" y="5521"/>
              <a:ext cx="968" cy="694"/>
            </a:xfrm>
            <a:prstGeom prst="rect">
              <a:avLst/>
            </a:prstGeom>
          </p:spPr>
        </p:pic>
        <p:grpSp>
          <p:nvGrpSpPr>
            <p:cNvPr id="24" name="组合 23"/>
            <p:cNvGrpSpPr/>
            <p:nvPr/>
          </p:nvGrpSpPr>
          <p:grpSpPr>
            <a:xfrm>
              <a:off x="13285" y="5491"/>
              <a:ext cx="3712" cy="762"/>
              <a:chOff x="5167" y="3280"/>
              <a:chExt cx="4090" cy="844"/>
            </a:xfrm>
          </p:grpSpPr>
          <p:sp>
            <p:nvSpPr>
              <p:cNvPr id="22" name="任意多边形 6"/>
              <p:cNvSpPr/>
              <p:nvPr userDrawn="1"/>
            </p:nvSpPr>
            <p:spPr>
              <a:xfrm>
                <a:off x="5401" y="3280"/>
                <a:ext cx="3423" cy="84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ndParaRPr>
              </a:p>
            </p:txBody>
          </p:sp>
          <p:sp>
            <p:nvSpPr>
              <p:cNvPr id="23" name="标题 1"/>
              <p:cNvSpPr>
                <a:spLocks noGrp="1"/>
              </p:cNvSpPr>
              <p:nvPr/>
            </p:nvSpPr>
            <p:spPr>
              <a:xfrm>
                <a:off x="5167" y="3402"/>
                <a:ext cx="4090" cy="680"/>
              </a:xfrm>
              <a:prstGeom prst="rect">
                <a:avLst/>
              </a:prstGeom>
            </p:spPr>
            <p:txBody>
              <a:bodyPr vert="horz" lIns="91440" tIns="45720" rIns="91440" bIns="45720" rtlCol="0" anchor="ctr">
                <a:noAutofit/>
              </a:bodyPr>
              <a:lstStyle>
                <a:lvl1pPr algn="l">
                  <a:defRPr sz="1800" b="1">
                    <a:solidFill>
                      <a:srgbClr val="1C9292"/>
                    </a:solidFill>
                    <a:latin typeface="微软雅黑" panose="020B0503020204020204" charset="-122"/>
                    <a:ea typeface="微软雅黑" panose="020B0503020204020204" charset="-122"/>
                  </a:defRPr>
                </a:lvl1pPr>
              </a:lstStyle>
              <a:p>
                <a:pPr algn="ctr"/>
                <a:r>
                  <a:rPr lang="zh-CN" altLang="en-US" sz="2000" b="0" kern="0" spc="100" dirty="0">
                    <a:solidFill>
                      <a:schemeClr val="bg1"/>
                    </a:solidFill>
                    <a:uFillTx/>
                    <a:cs typeface="Noto Sans S Chinese Medium" panose="020B0600000000000000" charset="-122"/>
                    <a:sym typeface="+mn-ea"/>
                  </a:rPr>
                  <a:t>绘制草图</a:t>
                </a:r>
              </a:p>
            </p:txBody>
          </p:sp>
        </p:grpSp>
        <p:grpSp>
          <p:nvGrpSpPr>
            <p:cNvPr id="27" name="组合 26"/>
            <p:cNvGrpSpPr/>
            <p:nvPr/>
          </p:nvGrpSpPr>
          <p:grpSpPr>
            <a:xfrm>
              <a:off x="2759" y="5499"/>
              <a:ext cx="3107" cy="762"/>
              <a:chOff x="5165" y="3304"/>
              <a:chExt cx="4136" cy="844"/>
            </a:xfrm>
          </p:grpSpPr>
          <p:sp>
            <p:nvSpPr>
              <p:cNvPr id="28" name="任意多边形 6"/>
              <p:cNvSpPr/>
              <p:nvPr userDrawn="1"/>
            </p:nvSpPr>
            <p:spPr>
              <a:xfrm>
                <a:off x="5165" y="3304"/>
                <a:ext cx="4136" cy="84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ndParaRPr>
              </a:p>
            </p:txBody>
          </p:sp>
          <p:sp>
            <p:nvSpPr>
              <p:cNvPr id="29" name="标题 1"/>
              <p:cNvSpPr>
                <a:spLocks noGrp="1"/>
              </p:cNvSpPr>
              <p:nvPr/>
            </p:nvSpPr>
            <p:spPr>
              <a:xfrm>
                <a:off x="5167" y="3402"/>
                <a:ext cx="4090" cy="680"/>
              </a:xfrm>
              <a:prstGeom prst="rect">
                <a:avLst/>
              </a:prstGeom>
            </p:spPr>
            <p:txBody>
              <a:bodyPr vert="horz" lIns="91440" tIns="45720" rIns="91440" bIns="45720" rtlCol="0" anchor="ctr">
                <a:noAutofit/>
              </a:bodyPr>
              <a:lstStyle>
                <a:lvl1pPr algn="l">
                  <a:defRPr sz="1800" b="1">
                    <a:solidFill>
                      <a:srgbClr val="1C9292"/>
                    </a:solidFill>
                    <a:latin typeface="微软雅黑" panose="020B0503020204020204" charset="-122"/>
                    <a:ea typeface="微软雅黑" panose="020B0503020204020204" charset="-122"/>
                  </a:defRPr>
                </a:lvl1pPr>
              </a:lstStyle>
              <a:p>
                <a:pPr algn="ctr"/>
                <a:r>
                  <a:rPr lang="zh-CN" altLang="en-US" sz="2000" b="0" kern="0" spc="100" dirty="0">
                    <a:solidFill>
                      <a:schemeClr val="bg1"/>
                    </a:solidFill>
                    <a:uFillTx/>
                    <a:cs typeface="Noto Sans S Chinese Medium" panose="020B0600000000000000" charset="-122"/>
                    <a:sym typeface="+mn-ea"/>
                  </a:rPr>
                  <a:t>需求调研</a:t>
                </a:r>
              </a:p>
            </p:txBody>
          </p:sp>
        </p:grpSp>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81" y="5581"/>
              <a:ext cx="968" cy="694"/>
            </a:xfrm>
            <a:prstGeom prst="rect">
              <a:avLst/>
            </a:prstGeom>
          </p:spPr>
        </p:pic>
      </p:grpSp>
      <p:grpSp>
        <p:nvGrpSpPr>
          <p:cNvPr id="26" name="组合 25">
            <a:extLst>
              <a:ext uri="{FF2B5EF4-FFF2-40B4-BE49-F238E27FC236}">
                <a16:creationId xmlns:a16="http://schemas.microsoft.com/office/drawing/2014/main" id="{6C7597DD-863E-4B13-93EC-4774ADE54738}"/>
              </a:ext>
            </a:extLst>
          </p:cNvPr>
          <p:cNvGrpSpPr/>
          <p:nvPr/>
        </p:nvGrpSpPr>
        <p:grpSpPr>
          <a:xfrm>
            <a:off x="0" y="-26670"/>
            <a:ext cx="12322175" cy="904875"/>
            <a:chOff x="0" y="-42"/>
            <a:chExt cx="19405" cy="1425"/>
          </a:xfrm>
        </p:grpSpPr>
        <p:sp>
          <p:nvSpPr>
            <p:cNvPr id="30" name="矩形 29">
              <a:extLst>
                <a:ext uri="{FF2B5EF4-FFF2-40B4-BE49-F238E27FC236}">
                  <a16:creationId xmlns:a16="http://schemas.microsoft.com/office/drawing/2014/main" id="{E8EF94CD-9768-4B2F-802A-845E467CC25C}"/>
                </a:ext>
              </a:extLst>
            </p:cNvPr>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a:extLst>
                <a:ext uri="{FF2B5EF4-FFF2-40B4-BE49-F238E27FC236}">
                  <a16:creationId xmlns:a16="http://schemas.microsoft.com/office/drawing/2014/main" id="{67426D5D-1842-4EB7-A981-8D2763595D1D}"/>
                </a:ext>
              </a:extLst>
            </p:cNvPr>
            <p:cNvGrpSpPr/>
            <p:nvPr/>
          </p:nvGrpSpPr>
          <p:grpSpPr>
            <a:xfrm>
              <a:off x="302" y="184"/>
              <a:ext cx="1304" cy="1199"/>
              <a:chOff x="756" y="1232"/>
              <a:chExt cx="1304" cy="1199"/>
            </a:xfrm>
          </p:grpSpPr>
          <p:sp>
            <p:nvSpPr>
              <p:cNvPr id="45" name="矩形 44">
                <a:extLst>
                  <a:ext uri="{FF2B5EF4-FFF2-40B4-BE49-F238E27FC236}">
                    <a16:creationId xmlns:a16="http://schemas.microsoft.com/office/drawing/2014/main" id="{E7986829-A8B6-410C-9D98-D4813E79A327}"/>
                  </a:ext>
                </a:extLst>
              </p:cNvPr>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a:extLst>
                  <a:ext uri="{FF2B5EF4-FFF2-40B4-BE49-F238E27FC236}">
                    <a16:creationId xmlns:a16="http://schemas.microsoft.com/office/drawing/2014/main" id="{C75C9C69-6635-4F9B-BFD2-B86CCC22305D}"/>
                  </a:ext>
                </a:extLst>
              </p:cNvPr>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a:extLst>
                  <a:ext uri="{FF2B5EF4-FFF2-40B4-BE49-F238E27FC236}">
                    <a16:creationId xmlns:a16="http://schemas.microsoft.com/office/drawing/2014/main" id="{5E8BE7B0-660D-4EA0-9E18-D34B7F181569}"/>
                  </a:ext>
                </a:extLst>
              </p:cNvPr>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文本框 41">
              <a:extLst>
                <a:ext uri="{FF2B5EF4-FFF2-40B4-BE49-F238E27FC236}">
                  <a16:creationId xmlns:a16="http://schemas.microsoft.com/office/drawing/2014/main" id="{AF5E27D3-9BC2-4290-A19B-9984F6B14A6C}"/>
                </a:ext>
              </a:extLst>
            </p:cNvPr>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任务分析</a:t>
              </a:r>
            </a:p>
          </p:txBody>
        </p:sp>
        <p:sp>
          <p:nvSpPr>
            <p:cNvPr id="43" name="矩形 42">
              <a:extLst>
                <a:ext uri="{FF2B5EF4-FFF2-40B4-BE49-F238E27FC236}">
                  <a16:creationId xmlns:a16="http://schemas.microsoft.com/office/drawing/2014/main" id="{10A77B33-7D52-4644-88B3-5A35BCA1EBAB}"/>
                </a:ext>
              </a:extLst>
            </p:cNvPr>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a:extLst>
                <a:ext uri="{FF2B5EF4-FFF2-40B4-BE49-F238E27FC236}">
                  <a16:creationId xmlns:a16="http://schemas.microsoft.com/office/drawing/2014/main" id="{9A76B24D-996B-4243-80A0-43A4D1D4CDE3}"/>
                </a:ext>
              </a:extLst>
            </p:cNvPr>
            <p:cNvSpPr txBox="1"/>
            <p:nvPr/>
          </p:nvSpPr>
          <p:spPr>
            <a:xfrm>
              <a:off x="13115" y="71"/>
              <a:ext cx="6290" cy="727"/>
            </a:xfrm>
            <a:prstGeom prst="rect">
              <a:avLst/>
            </a:prstGeom>
            <a:noFill/>
          </p:spPr>
          <p:txBody>
            <a:bodyPr wrap="square" rtlCol="0" anchor="t">
              <a:spAutoFit/>
            </a:bodyPr>
            <a:lstStyle/>
            <a:p>
              <a:r>
                <a:rPr lang="zh-CN" altLang="en-US" sz="2400" b="1" dirty="0">
                  <a:solidFill>
                    <a:srgbClr val="FFFF00"/>
                  </a:solidFill>
                  <a:sym typeface="+mn-ea"/>
                </a:rPr>
                <a:t>任务1  规划手机支架模型</a:t>
              </a:r>
            </a:p>
          </p:txBody>
        </p:sp>
      </p:gr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PLACING_PICTURE_USER_VIEWPORT" val="{&quot;height&quot;:10560,&quot;width&quot;:15840}"/>
</p:tagLst>
</file>

<file path=ppt/tags/tag10.xml><?xml version="1.0" encoding="utf-8"?>
<p:tagLst xmlns:a="http://schemas.openxmlformats.org/drawingml/2006/main" xmlns:r="http://schemas.openxmlformats.org/officeDocument/2006/relationships" xmlns:p="http://schemas.openxmlformats.org/presentationml/2006/main">
  <p:tag name="KSO_WM_UNIT_TABLE_BEAUTIFY" val="smartTable{fc34fc4f-c2e6-42e7-834b-df2d1a918c6f}"/>
  <p:tag name="TABLE_ENDDRAG_ORIGIN_RECT" val="635*298"/>
  <p:tag name="TABLE_ENDDRAG_RECT" val="185*177*635*298"/>
</p:tagLst>
</file>

<file path=ppt/tags/tag11.xml><?xml version="1.0" encoding="utf-8"?>
<p:tagLst xmlns:a="http://schemas.openxmlformats.org/drawingml/2006/main" xmlns:r="http://schemas.openxmlformats.org/officeDocument/2006/relationships" xmlns:p="http://schemas.openxmlformats.org/presentationml/2006/main">
  <p:tag name="KSO_WM_UNIT_TABLE_BEAUTIFY" val="smartTable{fc34fc4f-c2e6-42e7-834b-df2d1a918c6f}"/>
  <p:tag name="TABLE_ENDDRAG_ORIGIN_RECT" val="635*298"/>
  <p:tag name="TABLE_ENDDRAG_RECT" val="185*177*635*298"/>
</p:tagLst>
</file>

<file path=ppt/tags/tag1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KSO_WM_UNIT_TABLE_BEAUTIFY" val="smartTable{84f38019-195b-4ddc-a03d-fc6745de6601}"/>
</p:tagLst>
</file>

<file path=ppt/tags/tag15.xml><?xml version="1.0" encoding="utf-8"?>
<p:tagLst xmlns:a="http://schemas.openxmlformats.org/drawingml/2006/main" xmlns:r="http://schemas.openxmlformats.org/officeDocument/2006/relationships" xmlns:p="http://schemas.openxmlformats.org/presentationml/2006/main">
  <p:tag name="KSO_WM_UNIT_TABLE_BEAUTIFY" val="smartTable{fc34fc4f-c2e6-42e7-834b-df2d1a918c6f}"/>
  <p:tag name="TABLE_ENDDRAG_ORIGIN_RECT" val="635*298"/>
  <p:tag name="TABLE_ENDDRAG_RECT" val="185*177*635*298"/>
</p:tagLst>
</file>

<file path=ppt/tags/tag16.xml><?xml version="1.0" encoding="utf-8"?>
<p:tagLst xmlns:a="http://schemas.openxmlformats.org/drawingml/2006/main" xmlns:r="http://schemas.openxmlformats.org/officeDocument/2006/relationships" xmlns:p="http://schemas.openxmlformats.org/presentationml/2006/main">
  <p:tag name="KSO_WM_UNIT_TABLE_BEAUTIFY" val="smartTable{fc34fc4f-c2e6-42e7-834b-df2d1a918c6f}"/>
  <p:tag name="TABLE_ENDDRAG_ORIGIN_RECT" val="635*298"/>
  <p:tag name="TABLE_ENDDRAG_RECT" val="185*177*635*298"/>
</p:tagLst>
</file>

<file path=ppt/tags/tag1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KSO_WM_UNIT_TABLE_BEAUTIFY" val="smartTable{fc34fc4f-c2e6-42e7-834b-df2d1a918c6f}"/>
  <p:tag name="TABLE_ENDDRAG_ORIGIN_RECT" val="635*298"/>
  <p:tag name="TABLE_ENDDRAG_RECT" val="185*177*635*298"/>
</p:tagLst>
</file>

<file path=ppt/tags/tag20.xml><?xml version="1.0" encoding="utf-8"?>
<p:tagLst xmlns:a="http://schemas.openxmlformats.org/drawingml/2006/main" xmlns:r="http://schemas.openxmlformats.org/officeDocument/2006/relationships" xmlns:p="http://schemas.openxmlformats.org/presentationml/2006/main">
  <p:tag name="KSO_WM_UNIT_TABLE_BEAUTIFY" val="smartTable{84f38019-195b-4ddc-a03d-fc6745de6601}"/>
</p:tagLst>
</file>

<file path=ppt/tags/tag3.xml><?xml version="1.0" encoding="utf-8"?>
<p:tagLst xmlns:a="http://schemas.openxmlformats.org/drawingml/2006/main" xmlns:r="http://schemas.openxmlformats.org/officeDocument/2006/relationships" xmlns:p="http://schemas.openxmlformats.org/presentationml/2006/main">
  <p:tag name="KSO_WM_UNIT_TABLE_BEAUTIFY" val="smartTable{fc34fc4f-c2e6-42e7-834b-df2d1a918c6f}"/>
  <p:tag name="TABLE_ENDDRAG_ORIGIN_RECT" val="635*298"/>
  <p:tag name="TABLE_ENDDRAG_RECT" val="185*177*635*298"/>
</p:tagLst>
</file>

<file path=ppt/tags/tag4.xml><?xml version="1.0" encoding="utf-8"?>
<p:tagLst xmlns:a="http://schemas.openxmlformats.org/drawingml/2006/main" xmlns:r="http://schemas.openxmlformats.org/officeDocument/2006/relationships" xmlns:p="http://schemas.openxmlformats.org/presentationml/2006/main">
  <p:tag name="KSO_WM_UNIT_TABLE_BEAUTIFY" val="smartTable{fc34fc4f-c2e6-42e7-834b-df2d1a918c6f}"/>
  <p:tag name="TABLE_ENDDRAG_ORIGIN_RECT" val="635*298"/>
  <p:tag name="TABLE_ENDDRAG_RECT" val="185*177*635*298"/>
</p:tagLst>
</file>

<file path=ppt/tags/tag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9.xml><?xml version="1.0" encoding="utf-8"?>
<p:tagLst xmlns:a="http://schemas.openxmlformats.org/drawingml/2006/main" xmlns:r="http://schemas.openxmlformats.org/officeDocument/2006/relationships" xmlns:p="http://schemas.openxmlformats.org/presentationml/2006/main">
  <p:tag name="KSO_WM_UNIT_TABLE_BEAUTIFY" val="smartTable{84f38019-195b-4ddc-a03d-fc6745de660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8179</TotalTime>
  <Words>4677</Words>
  <Application>Microsoft Office PowerPoint</Application>
  <PresentationFormat>宽屏</PresentationFormat>
  <Paragraphs>591</Paragraphs>
  <Slides>78</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78</vt:i4>
      </vt:variant>
    </vt:vector>
  </HeadingPairs>
  <TitlesOfParts>
    <vt:vector size="89" baseType="lpstr">
      <vt:lpstr>FZZDXK--GBK1-0</vt:lpstr>
      <vt:lpstr>Noto Sans S Chinese Medium</vt:lpstr>
      <vt:lpstr>等线</vt:lpstr>
      <vt:lpstr>方正粗黑宋简体</vt:lpstr>
      <vt:lpstr>思源黑体 CN Bold</vt:lpstr>
      <vt:lpstr>思源黑体 CN Normal</vt:lpstr>
      <vt:lpstr>微软雅黑</vt:lpstr>
      <vt:lpstr>Arial</vt:lpstr>
      <vt:lpstr>Calibri</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220</cp:revision>
  <dcterms:created xsi:type="dcterms:W3CDTF">2021-03-27T05:45:00Z</dcterms:created>
  <dcterms:modified xsi:type="dcterms:W3CDTF">2022-04-14T06:02:36Z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2052-11.1.0.10938</vt:lpwstr>
  </property>
  <property fmtid="{D5CDD505-2E9C-101B-9397-08002B2CF9AE}" pid="3" name="KSOTemplateUUID">
    <vt:lpwstr>v1.0_mb_O0aFCpq1V6Ik9vD/oznfGg==</vt:lpwstr>
  </property>
  <property fmtid="{D5CDD505-2E9C-101B-9397-08002B2CF9AE}" pid="4" name="ICV">
    <vt:lpwstr>564DEA46EA184050B5A50FADF210C39D</vt:lpwstr>
  </property>
</Properties>
</file>